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63" r:id="rId2"/>
    <p:sldId id="260" r:id="rId3"/>
    <p:sldId id="258" r:id="rId4"/>
    <p:sldId id="262" r:id="rId5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лина Валентина Сергеевна" initials="ЕВС" lastIdx="1" clrIdx="0">
    <p:extLst>
      <p:ext uri="{19B8F6BF-5375-455C-9EA6-DF929625EA0E}">
        <p15:presenceInfo xmlns:p15="http://schemas.microsoft.com/office/powerpoint/2012/main" userId="S-1-5-21-380199534-1664521907-255633080-287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FCC0C6"/>
    <a:srgbClr val="FF4747"/>
    <a:srgbClr val="00A4A0"/>
    <a:srgbClr val="C3EFF9"/>
    <a:srgbClr val="FF8181"/>
    <a:srgbClr val="00C9C4"/>
    <a:srgbClr val="9CFEF2"/>
    <a:srgbClr val="00EE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15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08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75" d="100"/>
          <a:sy n="75" d="100"/>
        </p:scale>
        <p:origin x="4092" y="3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rftr800\&#1044;&#1055;&#1055;\01_&#1043;&#1086;&#1089;&#1087;&#1086;&#1076;&#1076;&#1077;&#1088;&#1078;&#1082;&#1072;\1.36_&#1053;&#1086;&#1074;&#1099;&#1081;%20&#1084;&#1077;&#1093;&#1072;&#1085;&#1080;&#1079;&#1084;\&#1055;&#1088;&#1077;&#1079;&#1077;&#1085;&#1090;&#1072;&#1094;&#1080;&#1080;%20&#1080;%20&#1084;&#1077;&#1088;&#1086;&#1087;&#1088;&#1080;&#1103;&#1090;&#1080;&#1103;\&#1064;&#1072;&#1073;&#1083;&#1086;&#1085;%20&#1075;&#1088;&#1072;&#1092;&#1080;&#1082;&#1072;%20&#1076;&#1083;&#1103;%20&#1074;&#1082;&#1083;&#1102;&#1095;&#1077;&#1085;&#1080;&#1103;%20&#1074;%20&#1087;&#1077;&#1088;&#1077;&#1095;&#1077;&#1085;&#1100;%20&#1087;&#1088;&#1080;&#1086;&#1088;&#1080;&#1090;&#1077;&#1090;&#1085;&#1086;&#1081;%20&#1087;&#1088;&#1086;&#1076;&#1091;&#1082;&#1094;&#1080;&#1080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673322491696013E-2"/>
          <c:y val="4.1488428567986298E-2"/>
          <c:w val="0.90037248709699891"/>
          <c:h val="0.86189865154367462"/>
        </c:manualLayout>
      </c:layout>
      <c:areaChart>
        <c:grouping val="standard"/>
        <c:varyColors val="0"/>
        <c:ser>
          <c:idx val="0"/>
          <c:order val="0"/>
          <c:tx>
            <c:strRef>
              <c:f>'Слайд 1'!$B$11</c:f>
              <c:strCache>
                <c:ptCount val="1"/>
                <c:pt idx="0">
                  <c:v>Существующие объемы производства </c:v>
                </c:pt>
              </c:strCache>
            </c:strRef>
          </c:tx>
          <c:spPr>
            <a:solidFill>
              <a:srgbClr val="00B050">
                <a:alpha val="27059"/>
              </a:srgbClr>
            </a:solidFill>
            <a:ln>
              <a:solidFill>
                <a:srgbClr val="00B050"/>
              </a:solidFill>
            </a:ln>
            <a:effectLst/>
          </c:spPr>
          <c:cat>
            <c:numRef>
              <c:f>'Слайд 1'!$C$10:$J$10</c:f>
              <c:numCache>
                <c:formatCode>General</c:formatCode>
                <c:ptCount val="8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  <c:pt idx="7">
                  <c:v>2030</c:v>
                </c:pt>
              </c:numCache>
            </c:numRef>
          </c:cat>
          <c:val>
            <c:numRef>
              <c:f>'Слайд 1'!$C$11:$J$11</c:f>
              <c:numCache>
                <c:formatCode>_-* #,##0\ _₽_-;\-* #,##0\ _₽_-;_-* "-"??\ _₽_-;_-@_-</c:formatCode>
                <c:ptCount val="8"/>
                <c:pt idx="0">
                  <c:v>1000</c:v>
                </c:pt>
                <c:pt idx="1">
                  <c:v>1000</c:v>
                </c:pt>
                <c:pt idx="2">
                  <c:v>1500</c:v>
                </c:pt>
                <c:pt idx="3">
                  <c:v>1500</c:v>
                </c:pt>
                <c:pt idx="4">
                  <c:v>2000</c:v>
                </c:pt>
                <c:pt idx="5">
                  <c:v>2000</c:v>
                </c:pt>
                <c:pt idx="6">
                  <c:v>2500</c:v>
                </c:pt>
                <c:pt idx="7">
                  <c:v>2500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C9-4ED9-AEB3-7526AB521168}"/>
            </c:ext>
          </c:extLst>
        </c:ser>
        <c:ser>
          <c:idx val="1"/>
          <c:order val="1"/>
          <c:tx>
            <c:strRef>
              <c:f>'Слайд 1'!$B$14</c:f>
              <c:strCache>
                <c:ptCount val="1"/>
                <c:pt idx="0">
                  <c:v>Потребление в РФ</c:v>
                </c:pt>
              </c:strCache>
            </c:strRef>
          </c:tx>
          <c:spPr>
            <a:solidFill>
              <a:srgbClr val="FF0000">
                <a:alpha val="10196"/>
              </a:srgbClr>
            </a:solidFill>
            <a:ln>
              <a:solidFill>
                <a:srgbClr val="FF0000"/>
              </a:solidFill>
            </a:ln>
            <a:effectLst/>
          </c:spPr>
          <c:cat>
            <c:numRef>
              <c:f>'Слайд 1'!$C$10:$J$10</c:f>
              <c:numCache>
                <c:formatCode>General</c:formatCode>
                <c:ptCount val="8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  <c:pt idx="7">
                  <c:v>2030</c:v>
                </c:pt>
              </c:numCache>
            </c:numRef>
          </c:cat>
          <c:val>
            <c:numRef>
              <c:f>'Слайд 1'!$C$14:$J$14</c:f>
              <c:numCache>
                <c:formatCode>_-* #,##0\ _₽_-;\-* #,##0\ _₽_-;_-* "-"??\ _₽_-;_-@_-</c:formatCode>
                <c:ptCount val="8"/>
                <c:pt idx="0">
                  <c:v>2343</c:v>
                </c:pt>
                <c:pt idx="1">
                  <c:v>3100</c:v>
                </c:pt>
                <c:pt idx="2">
                  <c:v>3500</c:v>
                </c:pt>
                <c:pt idx="3">
                  <c:v>4000</c:v>
                </c:pt>
                <c:pt idx="4">
                  <c:v>5000</c:v>
                </c:pt>
                <c:pt idx="5">
                  <c:v>5500</c:v>
                </c:pt>
                <c:pt idx="6">
                  <c:v>6000</c:v>
                </c:pt>
                <c:pt idx="7">
                  <c:v>6500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C9-4ED9-AEB3-7526AB521168}"/>
            </c:ext>
          </c:extLst>
        </c:ser>
        <c:ser>
          <c:idx val="2"/>
          <c:order val="2"/>
          <c:tx>
            <c:strRef>
              <c:f>'Слайд 1'!$B$17</c:f>
              <c:strCache>
                <c:ptCount val="1"/>
                <c:pt idx="0">
                  <c:v>Производство с учетом проекта</c:v>
                </c:pt>
              </c:strCache>
            </c:strRef>
          </c:tx>
          <c:spPr>
            <a:solidFill>
              <a:srgbClr val="0070C0">
                <a:alpha val="18824"/>
              </a:srgbClr>
            </a:solidFill>
            <a:ln>
              <a:solidFill>
                <a:srgbClr val="0070C0"/>
              </a:solidFill>
            </a:ln>
            <a:effectLst/>
          </c:spPr>
          <c:val>
            <c:numRef>
              <c:f>'Слайд 1'!$C$17:$J$17</c:f>
              <c:numCache>
                <c:formatCode>_-* #,##0\ _₽_-;\-* #,##0\ _₽_-;_-* "-"??\ _₽_-;_-@_-</c:formatCode>
                <c:ptCount val="8"/>
                <c:pt idx="0">
                  <c:v>1000</c:v>
                </c:pt>
                <c:pt idx="1">
                  <c:v>1000</c:v>
                </c:pt>
                <c:pt idx="2">
                  <c:v>1500</c:v>
                </c:pt>
                <c:pt idx="3">
                  <c:v>2500</c:v>
                </c:pt>
                <c:pt idx="4">
                  <c:v>5000</c:v>
                </c:pt>
                <c:pt idx="5">
                  <c:v>7000</c:v>
                </c:pt>
                <c:pt idx="6">
                  <c:v>7500</c:v>
                </c:pt>
                <c:pt idx="7">
                  <c:v>7500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1C9-4ED9-AEB3-7526AB5211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35763583"/>
        <c:axId val="735757759"/>
      </c:areaChart>
      <c:catAx>
        <c:axId val="7357635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735757759"/>
        <c:crosses val="autoZero"/>
        <c:auto val="1"/>
        <c:lblAlgn val="ctr"/>
        <c:lblOffset val="100"/>
        <c:noMultiLvlLbl val="0"/>
      </c:catAx>
      <c:valAx>
        <c:axId val="7357577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round/>
            </a:ln>
            <a:effectLst/>
          </c:spPr>
        </c:majorGridlines>
        <c:numFmt formatCode="_-* #,##0\ _₽_-;\-* #,##0\ _₽_-;_-* &quot;-&quot;??\ _₽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735763583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Arial Narrow" panose="020B0606020202030204" pitchFamily="34" charset="0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560488880221967"/>
          <c:y val="0.1155063597790638"/>
          <c:w val="0.41736164248233321"/>
          <c:h val="0.80373882253142559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FF4747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A31-47E1-B3F1-80796D0E726E}"/>
              </c:ext>
            </c:extLst>
          </c:dPt>
          <c:dPt>
            <c:idx val="1"/>
            <c:bubble3D val="0"/>
            <c:spPr>
              <a:solidFill>
                <a:srgbClr val="00C9C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A31-47E1-B3F1-80796D0E726E}"/>
              </c:ext>
            </c:extLst>
          </c:dPt>
          <c:dLbls>
            <c:dLbl>
              <c:idx val="0"/>
              <c:layout>
                <c:manualLayout>
                  <c:x val="2.7238102591463767E-2"/>
                  <c:y val="-5.245407885268219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A31-47E1-B3F1-80796D0E72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Импорт</c:v>
                </c:pt>
                <c:pt idx="1">
                  <c:v>Отечественное производство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A31-47E1-B3F1-80796D0E726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Внутреннее потребление</c:v>
                </c:pt>
              </c:strCache>
            </c:strRef>
          </c:tx>
          <c:spPr>
            <a:solidFill>
              <a:srgbClr val="00A4A0"/>
            </a:solidFill>
            <a:ln>
              <a:solidFill>
                <a:srgbClr val="00A4A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180</c:v>
                </c:pt>
                <c:pt idx="1">
                  <c:v>185</c:v>
                </c:pt>
                <c:pt idx="2">
                  <c:v>185</c:v>
                </c:pt>
                <c:pt idx="3">
                  <c:v>185</c:v>
                </c:pt>
                <c:pt idx="4">
                  <c:v>185</c:v>
                </c:pt>
                <c:pt idx="5">
                  <c:v>185</c:v>
                </c:pt>
                <c:pt idx="6">
                  <c:v>185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8B-40E7-8C9F-AF21AB9A0EB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Импорт</c:v>
                </c:pt>
              </c:strCache>
            </c:strRef>
          </c:tx>
          <c:spPr>
            <a:pattFill prst="wdDnDiag">
              <a:fgClr>
                <a:schemeClr val="bg1"/>
              </a:fgClr>
              <a:bgClr>
                <a:srgbClr val="00A4A0"/>
              </a:bgClr>
            </a:pattFill>
            <a:ln cmpd="sng">
              <a:solidFill>
                <a:srgbClr val="00A4A0">
                  <a:alpha val="97000"/>
                </a:srgbClr>
              </a:solidFill>
              <a:prstDash val="solid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</c:numCache>
            </c:num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94</c:v>
                </c:pt>
                <c:pt idx="1">
                  <c:v>100</c:v>
                </c:pt>
                <c:pt idx="2">
                  <c:v>111</c:v>
                </c:pt>
                <c:pt idx="3">
                  <c:v>123</c:v>
                </c:pt>
                <c:pt idx="4">
                  <c:v>136</c:v>
                </c:pt>
                <c:pt idx="5">
                  <c:v>148</c:v>
                </c:pt>
                <c:pt idx="6">
                  <c:v>162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8B-40E7-8C9F-AF21AB9A0E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9"/>
        <c:overlap val="100"/>
        <c:axId val="927416832"/>
        <c:axId val="927403520"/>
      </c:barChart>
      <c:catAx>
        <c:axId val="927416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spc="12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927403520"/>
        <c:crosses val="autoZero"/>
        <c:auto val="1"/>
        <c:lblAlgn val="ctr"/>
        <c:lblOffset val="100"/>
        <c:noMultiLvlLbl val="0"/>
      </c:catAx>
      <c:valAx>
        <c:axId val="9274035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25400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927416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90448105966689E-2"/>
          <c:y val="0.14109924085751516"/>
          <c:w val="0.94209551894033294"/>
          <c:h val="0.8085081731219436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Лист1!$D$1</c:f>
              <c:strCache>
                <c:ptCount val="1"/>
                <c:pt idx="0">
                  <c:v>Внутреннее производство 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</c:numCache>
            </c:numRef>
          </c:cat>
          <c:val>
            <c:numRef>
              <c:f>Лист1!$D$2:$D$8</c:f>
              <c:numCache>
                <c:formatCode>General</c:formatCode>
                <c:ptCount val="7"/>
                <c:pt idx="0">
                  <c:v>180</c:v>
                </c:pt>
                <c:pt idx="1">
                  <c:v>185</c:v>
                </c:pt>
                <c:pt idx="2">
                  <c:v>185</c:v>
                </c:pt>
                <c:pt idx="3">
                  <c:v>185</c:v>
                </c:pt>
                <c:pt idx="4">
                  <c:v>185</c:v>
                </c:pt>
                <c:pt idx="5">
                  <c:v>185</c:v>
                </c:pt>
                <c:pt idx="6">
                  <c:v>185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F6-4353-BE84-719BED93D4A3}"/>
            </c:ext>
          </c:extLst>
        </c:ser>
        <c:ser>
          <c:idx val="1"/>
          <c:order val="1"/>
          <c:tx>
            <c:strRef>
              <c:f>Лист1!$E$1</c:f>
              <c:strCache>
                <c:ptCount val="1"/>
                <c:pt idx="0">
                  <c:v>Экспорт</c:v>
                </c:pt>
              </c:strCache>
            </c:strRef>
          </c:tx>
          <c:spPr>
            <a:pattFill prst="dkUpDiag">
              <a:fgClr>
                <a:schemeClr val="bg1"/>
              </a:fgClr>
              <a:bgClr>
                <a:srgbClr val="92D050"/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</c:numCache>
            </c:numRef>
          </c:cat>
          <c:val>
            <c:numRef>
              <c:f>Лист1!$E$2:$E$8</c:f>
              <c:numCache>
                <c:formatCode>General</c:formatCode>
                <c:ptCount val="7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  <c:pt idx="5">
                  <c:v>20</c:v>
                </c:pt>
                <c:pt idx="6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F6-4353-BE84-719BED93D4A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9"/>
        <c:overlap val="100"/>
        <c:axId val="927416832"/>
        <c:axId val="927403520"/>
      </c:barChart>
      <c:catAx>
        <c:axId val="92741683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27403520"/>
        <c:crosses val="autoZero"/>
        <c:auto val="1"/>
        <c:lblAlgn val="ctr"/>
        <c:lblOffset val="100"/>
        <c:noMultiLvlLbl val="0"/>
      </c:catAx>
      <c:valAx>
        <c:axId val="927403520"/>
        <c:scaling>
          <c:orientation val="minMax"/>
          <c:max val="400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927416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Внутреннее потребление</c:v>
                </c:pt>
              </c:strCache>
            </c:strRef>
          </c:tx>
          <c:spPr>
            <a:solidFill>
              <a:srgbClr val="00A4A0"/>
            </a:solidFill>
            <a:ln>
              <a:solidFill>
                <a:srgbClr val="00A4A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</c:numCache>
            </c:num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200</c:v>
                </c:pt>
                <c:pt idx="1">
                  <c:v>205</c:v>
                </c:pt>
                <c:pt idx="2">
                  <c:v>205</c:v>
                </c:pt>
                <c:pt idx="3">
                  <c:v>205</c:v>
                </c:pt>
                <c:pt idx="4">
                  <c:v>205</c:v>
                </c:pt>
                <c:pt idx="5">
                  <c:v>205</c:v>
                </c:pt>
                <c:pt idx="6">
                  <c:v>205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63-4D15-8DDF-4C90D11D4AD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Импорт</c:v>
                </c:pt>
              </c:strCache>
            </c:strRef>
          </c:tx>
          <c:spPr>
            <a:pattFill prst="wdDnDiag">
              <a:fgClr>
                <a:schemeClr val="bg1"/>
              </a:fgClr>
              <a:bgClr>
                <a:srgbClr val="00A4A0"/>
              </a:bgClr>
            </a:pattFill>
            <a:ln cmpd="sng">
              <a:solidFill>
                <a:srgbClr val="00A4A0">
                  <a:alpha val="97000"/>
                </a:srgbClr>
              </a:solidFill>
              <a:prstDash val="solid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</c:numCache>
            </c:num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94</c:v>
                </c:pt>
                <c:pt idx="1">
                  <c:v>100</c:v>
                </c:pt>
                <c:pt idx="2">
                  <c:v>111</c:v>
                </c:pt>
                <c:pt idx="3">
                  <c:v>123</c:v>
                </c:pt>
                <c:pt idx="4">
                  <c:v>136</c:v>
                </c:pt>
                <c:pt idx="5">
                  <c:v>148</c:v>
                </c:pt>
                <c:pt idx="6">
                  <c:v>162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63-4D15-8DDF-4C90D11D4A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9"/>
        <c:overlap val="100"/>
        <c:axId val="927416832"/>
        <c:axId val="927403520"/>
      </c:barChart>
      <c:catAx>
        <c:axId val="927416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spc="120" normalizeH="0" baseline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927403520"/>
        <c:crosses val="autoZero"/>
        <c:auto val="1"/>
        <c:lblAlgn val="ctr"/>
        <c:lblOffset val="100"/>
        <c:noMultiLvlLbl val="0"/>
      </c:catAx>
      <c:valAx>
        <c:axId val="9274035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25400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927416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90448105966689E-2"/>
          <c:y val="0.14109924085751516"/>
          <c:w val="0.94209551894033294"/>
          <c:h val="0.8085081731219436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Лист1!$D$1</c:f>
              <c:strCache>
                <c:ptCount val="1"/>
                <c:pt idx="0">
                  <c:v>Внутреннее производство 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</c:numCache>
            </c:numRef>
          </c:cat>
          <c:val>
            <c:numRef>
              <c:f>Лист1!$D$2:$D$8</c:f>
              <c:numCache>
                <c:formatCode>General</c:formatCode>
                <c:ptCount val="7"/>
                <c:pt idx="0">
                  <c:v>200</c:v>
                </c:pt>
                <c:pt idx="1">
                  <c:v>205</c:v>
                </c:pt>
                <c:pt idx="2">
                  <c:v>205</c:v>
                </c:pt>
                <c:pt idx="3">
                  <c:v>205</c:v>
                </c:pt>
                <c:pt idx="4">
                  <c:v>205</c:v>
                </c:pt>
                <c:pt idx="5">
                  <c:v>205</c:v>
                </c:pt>
                <c:pt idx="6">
                  <c:v>205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4E-404D-B7C6-2C2AF005FB1E}"/>
            </c:ext>
          </c:extLst>
        </c:ser>
        <c:ser>
          <c:idx val="1"/>
          <c:order val="1"/>
          <c:tx>
            <c:strRef>
              <c:f>Лист1!$E$1</c:f>
              <c:strCache>
                <c:ptCount val="1"/>
                <c:pt idx="0">
                  <c:v>Экспорт</c:v>
                </c:pt>
              </c:strCache>
            </c:strRef>
          </c:tx>
          <c:spPr>
            <a:pattFill prst="dkUpDiag">
              <a:fgClr>
                <a:schemeClr val="bg1"/>
              </a:fgClr>
              <a:bgClr>
                <a:srgbClr val="92D050"/>
              </a:bgClr>
            </a:pattFill>
            <a:ln>
              <a:solidFill>
                <a:schemeClr val="accent6">
                  <a:lumMod val="60000"/>
                  <a:lumOff val="4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  <c:pt idx="4">
                  <c:v>2027</c:v>
                </c:pt>
                <c:pt idx="5">
                  <c:v>2028</c:v>
                </c:pt>
                <c:pt idx="6">
                  <c:v>2029</c:v>
                </c:pt>
              </c:numCache>
            </c:numRef>
          </c:cat>
          <c:val>
            <c:numRef>
              <c:f>Лист1!$E$2:$E$8</c:f>
              <c:numCache>
                <c:formatCode>General</c:formatCode>
                <c:ptCount val="7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  <c:pt idx="5">
                  <c:v>20</c:v>
                </c:pt>
                <c:pt idx="6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4E-404D-B7C6-2C2AF005FB1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9"/>
        <c:overlap val="100"/>
        <c:axId val="927416832"/>
        <c:axId val="927403520"/>
      </c:barChart>
      <c:catAx>
        <c:axId val="92741683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27403520"/>
        <c:crosses val="autoZero"/>
        <c:auto val="1"/>
        <c:lblAlgn val="ctr"/>
        <c:lblOffset val="100"/>
        <c:noMultiLvlLbl val="0"/>
      </c:catAx>
      <c:valAx>
        <c:axId val="927403520"/>
        <c:scaling>
          <c:orientation val="minMax"/>
          <c:max val="400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927416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8332B3-CE53-4438-82A3-4F545E722168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C0B1FE-5EE9-4F68-865B-798C623132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4364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97E8-D1C6-405B-9638-3F0B54F904B5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9B841-8EAC-4FE4-A6F5-DC1156F35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062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97E8-D1C6-405B-9638-3F0B54F904B5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9B841-8EAC-4FE4-A6F5-DC1156F35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660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97E8-D1C6-405B-9638-3F0B54F904B5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9B841-8EAC-4FE4-A6F5-DC1156F35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05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97E8-D1C6-405B-9638-3F0B54F904B5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9B841-8EAC-4FE4-A6F5-DC1156F35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839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97E8-D1C6-405B-9638-3F0B54F904B5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9B841-8EAC-4FE4-A6F5-DC1156F35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707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97E8-D1C6-405B-9638-3F0B54F904B5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9B841-8EAC-4FE4-A6F5-DC1156F35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765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97E8-D1C6-405B-9638-3F0B54F904B5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9B841-8EAC-4FE4-A6F5-DC1156F35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604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97E8-D1C6-405B-9638-3F0B54F904B5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9B841-8EAC-4FE4-A6F5-DC1156F35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337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97E8-D1C6-405B-9638-3F0B54F904B5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9B841-8EAC-4FE4-A6F5-DC1156F35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931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97E8-D1C6-405B-9638-3F0B54F904B5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9B841-8EAC-4FE4-A6F5-DC1156F35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41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97E8-D1C6-405B-9638-3F0B54F904B5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9B841-8EAC-4FE4-A6F5-DC1156F35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342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B97E8-D1C6-405B-9638-3F0B54F904B5}" type="datetimeFigureOut">
              <a:rPr lang="ru-RU" smtClean="0"/>
              <a:t>23.04.2024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9B841-8EAC-4FE4-A6F5-DC1156F35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267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313765" y="4966446"/>
            <a:ext cx="11645152" cy="14670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82949" y="152101"/>
            <a:ext cx="11143513" cy="4930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0" kern="1200">
                <a:solidFill>
                  <a:schemeClr val="tx1"/>
                </a:solidFill>
                <a:latin typeface="Arial Black" panose="020B0A040201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b="1" dirty="0" smtClean="0">
                <a:latin typeface="Arial" panose="020B0604020202020204" pitchFamily="34" charset="0"/>
              </a:rPr>
              <a:t>Динамика потребления и производства «ХХХХХХХХХХХ»</a:t>
            </a:r>
            <a:endParaRPr lang="ru-RU" b="1" dirty="0">
              <a:latin typeface="Arial" panose="020B0604020202020204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3369" y="549513"/>
            <a:ext cx="121920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1" y="555391"/>
            <a:ext cx="711740" cy="51945"/>
          </a:xfrm>
          <a:prstGeom prst="rect">
            <a:avLst/>
          </a:prstGeom>
          <a:solidFill>
            <a:srgbClr val="00A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73"/>
          </a:p>
        </p:txBody>
      </p:sp>
      <p:sp>
        <p:nvSpPr>
          <p:cNvPr id="24" name="Прямоугольник 23"/>
          <p:cNvSpPr/>
          <p:nvPr/>
        </p:nvSpPr>
        <p:spPr>
          <a:xfrm>
            <a:off x="-1" y="6668814"/>
            <a:ext cx="12195369" cy="190128"/>
          </a:xfrm>
          <a:prstGeom prst="rect">
            <a:avLst/>
          </a:prstGeom>
          <a:solidFill>
            <a:srgbClr val="00A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73"/>
          </a:p>
        </p:txBody>
      </p:sp>
      <p:sp>
        <p:nvSpPr>
          <p:cNvPr id="25" name="Прямоугольник 24"/>
          <p:cNvSpPr/>
          <p:nvPr/>
        </p:nvSpPr>
        <p:spPr>
          <a:xfrm>
            <a:off x="5664022" y="341647"/>
            <a:ext cx="198483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b="1" dirty="0">
                <a:latin typeface="Arial" panose="020B0604020202020204" pitchFamily="34" charset="0"/>
              </a:rPr>
              <a:t> </a:t>
            </a:r>
            <a:r>
              <a:rPr lang="ru-RU" sz="1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(наименование продукции) </a:t>
            </a:r>
            <a:endParaRPr lang="ru-RU" sz="10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627818"/>
              </p:ext>
            </p:extLst>
          </p:nvPr>
        </p:nvGraphicFramePr>
        <p:xfrm>
          <a:off x="537882" y="5101408"/>
          <a:ext cx="11116235" cy="12733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19124">
                  <a:extLst>
                    <a:ext uri="{9D8B030D-6E8A-4147-A177-3AD203B41FA5}">
                      <a16:colId xmlns:a16="http://schemas.microsoft.com/office/drawing/2014/main" val="3699960277"/>
                    </a:ext>
                  </a:extLst>
                </a:gridCol>
                <a:gridCol w="1200474">
                  <a:extLst>
                    <a:ext uri="{9D8B030D-6E8A-4147-A177-3AD203B41FA5}">
                      <a16:colId xmlns:a16="http://schemas.microsoft.com/office/drawing/2014/main" val="4197314243"/>
                    </a:ext>
                  </a:extLst>
                </a:gridCol>
                <a:gridCol w="1028091">
                  <a:extLst>
                    <a:ext uri="{9D8B030D-6E8A-4147-A177-3AD203B41FA5}">
                      <a16:colId xmlns:a16="http://schemas.microsoft.com/office/drawing/2014/main" val="3505136040"/>
                    </a:ext>
                  </a:extLst>
                </a:gridCol>
                <a:gridCol w="1028091">
                  <a:extLst>
                    <a:ext uri="{9D8B030D-6E8A-4147-A177-3AD203B41FA5}">
                      <a16:colId xmlns:a16="http://schemas.microsoft.com/office/drawing/2014/main" val="1713923678"/>
                    </a:ext>
                  </a:extLst>
                </a:gridCol>
                <a:gridCol w="1028091">
                  <a:extLst>
                    <a:ext uri="{9D8B030D-6E8A-4147-A177-3AD203B41FA5}">
                      <a16:colId xmlns:a16="http://schemas.microsoft.com/office/drawing/2014/main" val="3388231263"/>
                    </a:ext>
                  </a:extLst>
                </a:gridCol>
                <a:gridCol w="1028091">
                  <a:extLst>
                    <a:ext uri="{9D8B030D-6E8A-4147-A177-3AD203B41FA5}">
                      <a16:colId xmlns:a16="http://schemas.microsoft.com/office/drawing/2014/main" val="2973103930"/>
                    </a:ext>
                  </a:extLst>
                </a:gridCol>
                <a:gridCol w="1028091">
                  <a:extLst>
                    <a:ext uri="{9D8B030D-6E8A-4147-A177-3AD203B41FA5}">
                      <a16:colId xmlns:a16="http://schemas.microsoft.com/office/drawing/2014/main" val="1467583531"/>
                    </a:ext>
                  </a:extLst>
                </a:gridCol>
                <a:gridCol w="1028091">
                  <a:extLst>
                    <a:ext uri="{9D8B030D-6E8A-4147-A177-3AD203B41FA5}">
                      <a16:colId xmlns:a16="http://schemas.microsoft.com/office/drawing/2014/main" val="2471742173"/>
                    </a:ext>
                  </a:extLst>
                </a:gridCol>
                <a:gridCol w="1028091">
                  <a:extLst>
                    <a:ext uri="{9D8B030D-6E8A-4147-A177-3AD203B41FA5}">
                      <a16:colId xmlns:a16="http://schemas.microsoft.com/office/drawing/2014/main" val="2561933334"/>
                    </a:ext>
                  </a:extLst>
                </a:gridCol>
              </a:tblGrid>
              <a:tr h="15566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Год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4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2023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4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2024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4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2025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4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2026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4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2027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4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2028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4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2029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4A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2030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A4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255471"/>
                  </a:ext>
                </a:extLst>
              </a:tr>
              <a:tr h="15566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Существующие объемы производства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1 000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1 000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1 500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1 500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2 000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r>
                        <a:rPr lang="ru-RU" sz="1200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0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00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2 500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2 500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578778"/>
                  </a:ext>
                </a:extLst>
              </a:tr>
              <a:tr h="15566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Потребление в РФ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C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2 343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C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3 100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C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3 500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C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4 000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C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5 000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C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5 500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C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6 000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C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6 500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C0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2714841"/>
                  </a:ext>
                </a:extLst>
              </a:tr>
              <a:tr h="15566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Импорт в РФ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C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586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C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1 100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C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1 500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C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1 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500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C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1 000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C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C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C0C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C0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988208"/>
                  </a:ext>
                </a:extLst>
              </a:tr>
              <a:tr h="15566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Экспорт в РФ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243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1 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00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1 500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Arial Narrow" panose="020B0606020202030204" pitchFamily="34" charset="0"/>
                        </a:rPr>
                        <a:t>2 000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3893809"/>
                  </a:ext>
                </a:extLst>
              </a:tr>
              <a:tr h="3113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Импортная </a:t>
                      </a:r>
                      <a:r>
                        <a:rPr lang="ru-RU" sz="12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зависимость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15%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35%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43%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38%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20%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7%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-25%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-31%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2084628"/>
                  </a:ext>
                </a:extLst>
              </a:tr>
            </a:tbl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>
            <a:off x="2572871" y="819022"/>
            <a:ext cx="233082" cy="0"/>
          </a:xfrm>
          <a:prstGeom prst="line">
            <a:avLst/>
          </a:prstGeom>
          <a:ln w="28575">
            <a:solidFill>
              <a:srgbClr val="00A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805953" y="680523"/>
            <a:ext cx="18223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Arial Narrow" panose="020B0606020202030204" pitchFamily="34" charset="0"/>
              </a:rPr>
              <a:t>производство без проекта</a:t>
            </a:r>
            <a:endParaRPr lang="ru-RU" sz="1200" dirty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5078377" y="819022"/>
            <a:ext cx="233082" cy="0"/>
          </a:xfrm>
          <a:prstGeom prst="line">
            <a:avLst/>
          </a:prstGeom>
          <a:ln w="28575">
            <a:solidFill>
              <a:srgbClr val="FF47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311459" y="680523"/>
            <a:ext cx="11851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Arial Narrow" panose="020B0606020202030204" pitchFamily="34" charset="0"/>
              </a:rPr>
              <a:t>потребление</a:t>
            </a:r>
            <a:endParaRPr lang="ru-RU" sz="1200" dirty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6894399" y="819022"/>
            <a:ext cx="233082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127481" y="680523"/>
            <a:ext cx="18223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Arial Narrow" panose="020B0606020202030204" pitchFamily="34" charset="0"/>
              </a:rPr>
              <a:t>производство с проектом</a:t>
            </a:r>
            <a:endParaRPr lang="ru-RU" sz="1200" dirty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grpSp>
        <p:nvGrpSpPr>
          <p:cNvPr id="31" name="Группа 30"/>
          <p:cNvGrpSpPr/>
          <p:nvPr/>
        </p:nvGrpSpPr>
        <p:grpSpPr>
          <a:xfrm>
            <a:off x="382949" y="1037929"/>
            <a:ext cx="11212697" cy="3845433"/>
            <a:chOff x="0" y="0"/>
            <a:chExt cx="10648681" cy="4628306"/>
          </a:xfrm>
        </p:grpSpPr>
        <p:graphicFrame>
          <p:nvGraphicFramePr>
            <p:cNvPr id="33" name="Диаграмма 3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800741631"/>
                </p:ext>
              </p:extLst>
            </p:nvPr>
          </p:nvGraphicFramePr>
          <p:xfrm>
            <a:off x="70328" y="259345"/>
            <a:ext cx="10578353" cy="436896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35" name="TextBox 28"/>
            <p:cNvSpPr txBox="1"/>
            <p:nvPr/>
          </p:nvSpPr>
          <p:spPr>
            <a:xfrm>
              <a:off x="0" y="0"/>
              <a:ext cx="905436" cy="33518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200" i="1">
                  <a:solidFill>
                    <a:schemeClr val="bg1">
                      <a:lumMod val="50000"/>
                    </a:schemeClr>
                  </a:solidFill>
                  <a:latin typeface="Arial Narrow" panose="020B0606020202030204" pitchFamily="34" charset="0"/>
                </a:rPr>
                <a:t>тыс. т</a:t>
              </a:r>
            </a:p>
          </p:txBody>
        </p:sp>
        <p:cxnSp>
          <p:nvCxnSpPr>
            <p:cNvPr id="36" name="Прямая соединительная линия 35"/>
            <p:cNvCxnSpPr/>
            <p:nvPr/>
          </p:nvCxnSpPr>
          <p:spPr>
            <a:xfrm>
              <a:off x="4900063" y="549588"/>
              <a:ext cx="0" cy="370450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4"/>
            <p:cNvSpPr txBox="1"/>
            <p:nvPr/>
          </p:nvSpPr>
          <p:spPr>
            <a:xfrm>
              <a:off x="2951923" y="514598"/>
              <a:ext cx="2196062" cy="33518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ru-RU" sz="1200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</a:rPr>
                <a:t>Ввод в эксплуатацию </a:t>
              </a:r>
              <a:r>
                <a:rPr lang="ru-RU" sz="1200">
                  <a:solidFill>
                    <a:schemeClr val="bg1">
                      <a:lumMod val="50000"/>
                    </a:schemeClr>
                  </a:solidFill>
                  <a:latin typeface="Arial Narrow" panose="020B0606020202030204" pitchFamily="34" charset="0"/>
                </a:rPr>
                <a:t>(проект)</a:t>
              </a:r>
            </a:p>
          </p:txBody>
        </p:sp>
        <p:sp>
          <p:nvSpPr>
            <p:cNvPr id="38" name="TextBox 35"/>
            <p:cNvSpPr txBox="1"/>
            <p:nvPr/>
          </p:nvSpPr>
          <p:spPr>
            <a:xfrm>
              <a:off x="2082345" y="2951389"/>
              <a:ext cx="869578" cy="33518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200" b="1" i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</a:rPr>
                <a:t>Дефицит</a:t>
              </a:r>
            </a:p>
          </p:txBody>
        </p:sp>
        <p:sp>
          <p:nvSpPr>
            <p:cNvPr id="39" name="TextBox 36"/>
            <p:cNvSpPr txBox="1"/>
            <p:nvPr/>
          </p:nvSpPr>
          <p:spPr>
            <a:xfrm>
              <a:off x="7322216" y="919199"/>
              <a:ext cx="3003176" cy="33518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200" b="1" i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</a:rPr>
                <a:t>Производство с учетом проекта</a:t>
              </a:r>
            </a:p>
          </p:txBody>
        </p:sp>
        <p:sp>
          <p:nvSpPr>
            <p:cNvPr id="40" name="TextBox 37"/>
            <p:cNvSpPr txBox="1"/>
            <p:nvPr/>
          </p:nvSpPr>
          <p:spPr>
            <a:xfrm>
              <a:off x="6779291" y="2093887"/>
              <a:ext cx="3003176" cy="558636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200" b="1" i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</a:rPr>
                <a:t>Текущее и планируемое потребление продукции </a:t>
              </a:r>
            </a:p>
          </p:txBody>
        </p:sp>
        <p:sp>
          <p:nvSpPr>
            <p:cNvPr id="48" name="TextBox 38"/>
            <p:cNvSpPr txBox="1"/>
            <p:nvPr/>
          </p:nvSpPr>
          <p:spPr>
            <a:xfrm>
              <a:off x="6459362" y="3461880"/>
              <a:ext cx="3003176" cy="539084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1200" b="1" i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</a:rPr>
                <a:t>Текущее и планируемое производство</a:t>
              </a:r>
              <a:br>
                <a:rPr lang="ru-RU" sz="1200" b="1" i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</a:rPr>
              </a:br>
              <a:r>
                <a:rPr lang="ru-RU" sz="1200" b="1" i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</a:rPr>
                <a:t>без</a:t>
              </a:r>
              <a:r>
                <a:rPr lang="ru-RU" sz="1200" b="1" i="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anose="020B0606020202030204" pitchFamily="34" charset="0"/>
                </a:rPr>
                <a:t> проекта</a:t>
              </a:r>
              <a:endParaRPr lang="ru-RU" sz="1200" b="1" i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76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Скругленный прямоугольник 113"/>
          <p:cNvSpPr/>
          <p:nvPr/>
        </p:nvSpPr>
        <p:spPr>
          <a:xfrm>
            <a:off x="8397128" y="3489641"/>
            <a:ext cx="3599890" cy="891996"/>
          </a:xfrm>
          <a:prstGeom prst="roundRect">
            <a:avLst>
              <a:gd name="adj" fmla="val 22775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3" name="Скругленный прямоугольник 112"/>
          <p:cNvSpPr/>
          <p:nvPr/>
        </p:nvSpPr>
        <p:spPr>
          <a:xfrm>
            <a:off x="8426898" y="1968815"/>
            <a:ext cx="3598696" cy="711763"/>
          </a:xfrm>
          <a:prstGeom prst="roundRect">
            <a:avLst>
              <a:gd name="adj" fmla="val 22775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7" name="Диаграмма 76"/>
          <p:cNvGraphicFramePr/>
          <p:nvPr>
            <p:extLst>
              <p:ext uri="{D42A27DB-BD31-4B8C-83A1-F6EECF244321}">
                <p14:modId xmlns:p14="http://schemas.microsoft.com/office/powerpoint/2010/main" val="1697954854"/>
              </p:ext>
            </p:extLst>
          </p:nvPr>
        </p:nvGraphicFramePr>
        <p:xfrm>
          <a:off x="-1190447" y="1300613"/>
          <a:ext cx="6061362" cy="3147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1" name="Таблица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8952695"/>
              </p:ext>
            </p:extLst>
          </p:nvPr>
        </p:nvGraphicFramePr>
        <p:xfrm>
          <a:off x="2671320" y="2271579"/>
          <a:ext cx="2880795" cy="13335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960265">
                  <a:extLst>
                    <a:ext uri="{9D8B030D-6E8A-4147-A177-3AD203B41FA5}">
                      <a16:colId xmlns:a16="http://schemas.microsoft.com/office/drawing/2014/main" val="2315809310"/>
                    </a:ext>
                  </a:extLst>
                </a:gridCol>
                <a:gridCol w="638947">
                  <a:extLst>
                    <a:ext uri="{9D8B030D-6E8A-4147-A177-3AD203B41FA5}">
                      <a16:colId xmlns:a16="http://schemas.microsoft.com/office/drawing/2014/main" val="2971678347"/>
                    </a:ext>
                  </a:extLst>
                </a:gridCol>
                <a:gridCol w="1281583">
                  <a:extLst>
                    <a:ext uri="{9D8B030D-6E8A-4147-A177-3AD203B41FA5}">
                      <a16:colId xmlns:a16="http://schemas.microsoft.com/office/drawing/2014/main" val="83681471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A4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u="none" strike="noStrike" dirty="0" smtClean="0">
                          <a:solidFill>
                            <a:srgbClr val="00A4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Страна:</a:t>
                      </a:r>
                      <a:endParaRPr lang="ru-RU" sz="1050" b="1" i="0" u="none" strike="noStrike" dirty="0">
                        <a:solidFill>
                          <a:srgbClr val="00A4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1" i="0" u="none" strike="noStrike" dirty="0" smtClean="0">
                          <a:solidFill>
                            <a:srgbClr val="00A4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</a:t>
                      </a:r>
                      <a:endParaRPr lang="ru-RU" sz="1050" b="1" i="0" u="none" strike="noStrike" dirty="0">
                        <a:solidFill>
                          <a:srgbClr val="00A4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206961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✗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Италия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316280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✗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Испания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29702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✗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Франция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ХХ%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942834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solidFill>
                            <a:srgbClr val="00A4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✓</a:t>
                      </a:r>
                      <a:endParaRPr lang="ru-RU" sz="1100" b="1" i="0" u="none" strike="noStrike" dirty="0">
                        <a:solidFill>
                          <a:srgbClr val="00A4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Турция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ХХ%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4783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solidFill>
                            <a:srgbClr val="00A4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✓</a:t>
                      </a:r>
                      <a:endParaRPr lang="ru-RU" sz="1100" b="1" i="0" u="none" strike="noStrike" dirty="0">
                        <a:solidFill>
                          <a:srgbClr val="00A4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Китай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ХХ%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286105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solidFill>
                            <a:srgbClr val="00A4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✓</a:t>
                      </a:r>
                      <a:endParaRPr lang="ru-RU" sz="1100" b="1" i="0" u="none" strike="noStrike" dirty="0">
                        <a:solidFill>
                          <a:srgbClr val="00A4A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Индия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ХХ%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383828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42031" y="808809"/>
            <a:ext cx="4055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5C5C72"/>
                </a:solidFill>
                <a:latin typeface="Arial Narrow" panose="020B0606020202030204" pitchFamily="34" charset="0"/>
                <a:cs typeface="Microsoft Sans Serif"/>
              </a:rPr>
              <a:t>ОКПД 2: 24.ХХ.12 – ХХХХХХХХХХ</a:t>
            </a:r>
            <a:endParaRPr lang="ru-RU" dirty="0">
              <a:solidFill>
                <a:srgbClr val="5C5C72"/>
              </a:solidFill>
              <a:latin typeface="Arial Narrow" panose="020B0606020202030204" pitchFamily="34" charset="0"/>
              <a:cs typeface="Microsoft Sans Serif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82949" y="117430"/>
            <a:ext cx="11143513" cy="4930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0" kern="1200">
                <a:solidFill>
                  <a:schemeClr val="tx1"/>
                </a:solidFill>
                <a:latin typeface="Arial Black" panose="020B0A040201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b="1" dirty="0" smtClean="0">
                <a:latin typeface="Arial" panose="020B0604020202020204" pitchFamily="34" charset="0"/>
              </a:rPr>
              <a:t>Краткий обзор рынка продукции «ХХХХХХХХХ»</a:t>
            </a:r>
            <a:endParaRPr lang="ru-RU" b="1" dirty="0">
              <a:latin typeface="Arial" panose="020B0604020202020204" pitchFamily="34" charset="0"/>
            </a:endParaRPr>
          </a:p>
        </p:txBody>
      </p:sp>
      <p:sp>
        <p:nvSpPr>
          <p:cNvPr id="29" name="Прямоугольник с двумя скругленными соседними углами 28"/>
          <p:cNvSpPr/>
          <p:nvPr/>
        </p:nvSpPr>
        <p:spPr>
          <a:xfrm rot="5400000">
            <a:off x="6346048" y="2445298"/>
            <a:ext cx="2867733" cy="698941"/>
          </a:xfrm>
          <a:prstGeom prst="round2SameRect">
            <a:avLst>
              <a:gd name="adj1" fmla="val 23838"/>
              <a:gd name="adj2" fmla="val 0"/>
            </a:avLst>
          </a:prstGeom>
          <a:solidFill>
            <a:srgbClr val="89CAC7"/>
          </a:solidFill>
          <a:ln>
            <a:solidFill>
              <a:srgbClr val="BABC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068269" y="1360904"/>
            <a:ext cx="3052522" cy="2867730"/>
          </a:xfrm>
          <a:prstGeom prst="roundRect">
            <a:avLst>
              <a:gd name="adj" fmla="val 6850"/>
            </a:avLst>
          </a:prstGeom>
          <a:noFill/>
          <a:ln>
            <a:solidFill>
              <a:srgbClr val="BABC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5078981" y="1527688"/>
            <a:ext cx="264968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Отраслевая принадлежность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073273" y="1789787"/>
            <a:ext cx="225032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82550">
              <a:buFont typeface="Arial" panose="020B0604020202020204" pitchFamily="34" charset="0"/>
              <a:buChar char="•"/>
            </a:pP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хххххххххххххх</a:t>
            </a: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3" name="Группа 32"/>
          <p:cNvGrpSpPr/>
          <p:nvPr/>
        </p:nvGrpSpPr>
        <p:grpSpPr>
          <a:xfrm>
            <a:off x="7519392" y="2596370"/>
            <a:ext cx="479005" cy="544892"/>
            <a:chOff x="-7727951" y="3814763"/>
            <a:chExt cx="427038" cy="485776"/>
          </a:xfrm>
          <a:solidFill>
            <a:schemeClr val="bg1"/>
          </a:solidFill>
        </p:grpSpPr>
        <p:sp>
          <p:nvSpPr>
            <p:cNvPr id="34" name="Freeform 36"/>
            <p:cNvSpPr>
              <a:spLocks noEditPoints="1"/>
            </p:cNvSpPr>
            <p:nvPr/>
          </p:nvSpPr>
          <p:spPr bwMode="auto">
            <a:xfrm>
              <a:off x="-7639051" y="3962401"/>
              <a:ext cx="338138" cy="338138"/>
            </a:xfrm>
            <a:custGeom>
              <a:avLst/>
              <a:gdLst>
                <a:gd name="T0" fmla="*/ 745 w 1490"/>
                <a:gd name="T1" fmla="*/ 1080 h 1490"/>
                <a:gd name="T2" fmla="*/ 411 w 1490"/>
                <a:gd name="T3" fmla="*/ 745 h 1490"/>
                <a:gd name="T4" fmla="*/ 745 w 1490"/>
                <a:gd name="T5" fmla="*/ 411 h 1490"/>
                <a:gd name="T6" fmla="*/ 1080 w 1490"/>
                <a:gd name="T7" fmla="*/ 745 h 1490"/>
                <a:gd name="T8" fmla="*/ 745 w 1490"/>
                <a:gd name="T9" fmla="*/ 1080 h 1490"/>
                <a:gd name="T10" fmla="*/ 855 w 1490"/>
                <a:gd name="T11" fmla="*/ 192 h 1490"/>
                <a:gd name="T12" fmla="*/ 810 w 1490"/>
                <a:gd name="T13" fmla="*/ 0 h 1490"/>
                <a:gd name="T14" fmla="*/ 681 w 1490"/>
                <a:gd name="T15" fmla="*/ 0 h 1490"/>
                <a:gd name="T16" fmla="*/ 636 w 1490"/>
                <a:gd name="T17" fmla="*/ 192 h 1490"/>
                <a:gd name="T18" fmla="*/ 431 w 1490"/>
                <a:gd name="T19" fmla="*/ 277 h 1490"/>
                <a:gd name="T20" fmla="*/ 264 w 1490"/>
                <a:gd name="T21" fmla="*/ 173 h 1490"/>
                <a:gd name="T22" fmla="*/ 173 w 1490"/>
                <a:gd name="T23" fmla="*/ 264 h 1490"/>
                <a:gd name="T24" fmla="*/ 277 w 1490"/>
                <a:gd name="T25" fmla="*/ 431 h 1490"/>
                <a:gd name="T26" fmla="*/ 192 w 1490"/>
                <a:gd name="T27" fmla="*/ 636 h 1490"/>
                <a:gd name="T28" fmla="*/ 0 w 1490"/>
                <a:gd name="T29" fmla="*/ 681 h 1490"/>
                <a:gd name="T30" fmla="*/ 0 w 1490"/>
                <a:gd name="T31" fmla="*/ 810 h 1490"/>
                <a:gd name="T32" fmla="*/ 192 w 1490"/>
                <a:gd name="T33" fmla="*/ 855 h 1490"/>
                <a:gd name="T34" fmla="*/ 277 w 1490"/>
                <a:gd name="T35" fmla="*/ 1059 h 1490"/>
                <a:gd name="T36" fmla="*/ 173 w 1490"/>
                <a:gd name="T37" fmla="*/ 1227 h 1490"/>
                <a:gd name="T38" fmla="*/ 264 w 1490"/>
                <a:gd name="T39" fmla="*/ 1318 h 1490"/>
                <a:gd name="T40" fmla="*/ 431 w 1490"/>
                <a:gd name="T41" fmla="*/ 1214 h 1490"/>
                <a:gd name="T42" fmla="*/ 636 w 1490"/>
                <a:gd name="T43" fmla="*/ 1299 h 1490"/>
                <a:gd name="T44" fmla="*/ 681 w 1490"/>
                <a:gd name="T45" fmla="*/ 1490 h 1490"/>
                <a:gd name="T46" fmla="*/ 810 w 1490"/>
                <a:gd name="T47" fmla="*/ 1490 h 1490"/>
                <a:gd name="T48" fmla="*/ 855 w 1490"/>
                <a:gd name="T49" fmla="*/ 1299 h 1490"/>
                <a:gd name="T50" fmla="*/ 1060 w 1490"/>
                <a:gd name="T51" fmla="*/ 1214 h 1490"/>
                <a:gd name="T52" fmla="*/ 1227 w 1490"/>
                <a:gd name="T53" fmla="*/ 1318 h 1490"/>
                <a:gd name="T54" fmla="*/ 1318 w 1490"/>
                <a:gd name="T55" fmla="*/ 1227 h 1490"/>
                <a:gd name="T56" fmla="*/ 1214 w 1490"/>
                <a:gd name="T57" fmla="*/ 1059 h 1490"/>
                <a:gd name="T58" fmla="*/ 1299 w 1490"/>
                <a:gd name="T59" fmla="*/ 855 h 1490"/>
                <a:gd name="T60" fmla="*/ 1490 w 1490"/>
                <a:gd name="T61" fmla="*/ 810 h 1490"/>
                <a:gd name="T62" fmla="*/ 1490 w 1490"/>
                <a:gd name="T63" fmla="*/ 681 h 1490"/>
                <a:gd name="T64" fmla="*/ 1299 w 1490"/>
                <a:gd name="T65" fmla="*/ 636 h 1490"/>
                <a:gd name="T66" fmla="*/ 1214 w 1490"/>
                <a:gd name="T67" fmla="*/ 431 h 1490"/>
                <a:gd name="T68" fmla="*/ 1318 w 1490"/>
                <a:gd name="T69" fmla="*/ 264 h 1490"/>
                <a:gd name="T70" fmla="*/ 1227 w 1490"/>
                <a:gd name="T71" fmla="*/ 173 h 1490"/>
                <a:gd name="T72" fmla="*/ 1060 w 1490"/>
                <a:gd name="T73" fmla="*/ 277 h 1490"/>
                <a:gd name="T74" fmla="*/ 855 w 1490"/>
                <a:gd name="T75" fmla="*/ 192 h 14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490" h="1490">
                  <a:moveTo>
                    <a:pt x="745" y="1080"/>
                  </a:moveTo>
                  <a:cubicBezTo>
                    <a:pt x="561" y="1080"/>
                    <a:pt x="411" y="930"/>
                    <a:pt x="411" y="745"/>
                  </a:cubicBezTo>
                  <a:cubicBezTo>
                    <a:pt x="411" y="561"/>
                    <a:pt x="561" y="411"/>
                    <a:pt x="745" y="411"/>
                  </a:cubicBezTo>
                  <a:cubicBezTo>
                    <a:pt x="930" y="411"/>
                    <a:pt x="1080" y="561"/>
                    <a:pt x="1080" y="745"/>
                  </a:cubicBezTo>
                  <a:cubicBezTo>
                    <a:pt x="1080" y="930"/>
                    <a:pt x="930" y="1080"/>
                    <a:pt x="745" y="1080"/>
                  </a:cubicBezTo>
                  <a:close/>
                  <a:moveTo>
                    <a:pt x="855" y="192"/>
                  </a:moveTo>
                  <a:lnTo>
                    <a:pt x="810" y="0"/>
                  </a:lnTo>
                  <a:lnTo>
                    <a:pt x="681" y="0"/>
                  </a:lnTo>
                  <a:lnTo>
                    <a:pt x="636" y="192"/>
                  </a:lnTo>
                  <a:cubicBezTo>
                    <a:pt x="562" y="207"/>
                    <a:pt x="492" y="236"/>
                    <a:pt x="431" y="277"/>
                  </a:cubicBezTo>
                  <a:lnTo>
                    <a:pt x="264" y="173"/>
                  </a:lnTo>
                  <a:lnTo>
                    <a:pt x="173" y="264"/>
                  </a:lnTo>
                  <a:lnTo>
                    <a:pt x="277" y="431"/>
                  </a:lnTo>
                  <a:cubicBezTo>
                    <a:pt x="236" y="492"/>
                    <a:pt x="207" y="562"/>
                    <a:pt x="192" y="636"/>
                  </a:cubicBezTo>
                  <a:lnTo>
                    <a:pt x="0" y="681"/>
                  </a:lnTo>
                  <a:lnTo>
                    <a:pt x="0" y="810"/>
                  </a:lnTo>
                  <a:lnTo>
                    <a:pt x="192" y="855"/>
                  </a:lnTo>
                  <a:cubicBezTo>
                    <a:pt x="207" y="929"/>
                    <a:pt x="236" y="999"/>
                    <a:pt x="277" y="1059"/>
                  </a:cubicBezTo>
                  <a:lnTo>
                    <a:pt x="173" y="1227"/>
                  </a:lnTo>
                  <a:lnTo>
                    <a:pt x="264" y="1318"/>
                  </a:lnTo>
                  <a:lnTo>
                    <a:pt x="431" y="1214"/>
                  </a:lnTo>
                  <a:cubicBezTo>
                    <a:pt x="492" y="1255"/>
                    <a:pt x="562" y="1284"/>
                    <a:pt x="636" y="1299"/>
                  </a:cubicBezTo>
                  <a:lnTo>
                    <a:pt x="681" y="1490"/>
                  </a:lnTo>
                  <a:lnTo>
                    <a:pt x="810" y="1490"/>
                  </a:lnTo>
                  <a:lnTo>
                    <a:pt x="855" y="1299"/>
                  </a:lnTo>
                  <a:cubicBezTo>
                    <a:pt x="929" y="1284"/>
                    <a:pt x="999" y="1255"/>
                    <a:pt x="1060" y="1214"/>
                  </a:cubicBezTo>
                  <a:lnTo>
                    <a:pt x="1227" y="1318"/>
                  </a:lnTo>
                  <a:lnTo>
                    <a:pt x="1318" y="1227"/>
                  </a:lnTo>
                  <a:lnTo>
                    <a:pt x="1214" y="1059"/>
                  </a:lnTo>
                  <a:cubicBezTo>
                    <a:pt x="1255" y="999"/>
                    <a:pt x="1284" y="929"/>
                    <a:pt x="1299" y="855"/>
                  </a:cubicBezTo>
                  <a:lnTo>
                    <a:pt x="1490" y="810"/>
                  </a:lnTo>
                  <a:lnTo>
                    <a:pt x="1490" y="681"/>
                  </a:lnTo>
                  <a:lnTo>
                    <a:pt x="1299" y="636"/>
                  </a:lnTo>
                  <a:cubicBezTo>
                    <a:pt x="1284" y="562"/>
                    <a:pt x="1255" y="492"/>
                    <a:pt x="1214" y="431"/>
                  </a:cubicBezTo>
                  <a:lnTo>
                    <a:pt x="1318" y="264"/>
                  </a:lnTo>
                  <a:lnTo>
                    <a:pt x="1227" y="173"/>
                  </a:lnTo>
                  <a:lnTo>
                    <a:pt x="1060" y="277"/>
                  </a:lnTo>
                  <a:cubicBezTo>
                    <a:pt x="999" y="236"/>
                    <a:pt x="929" y="207"/>
                    <a:pt x="855" y="1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Oval 37"/>
            <p:cNvSpPr>
              <a:spLocks noChangeArrowheads="1"/>
            </p:cNvSpPr>
            <p:nvPr/>
          </p:nvSpPr>
          <p:spPr bwMode="auto">
            <a:xfrm>
              <a:off x="-7523163" y="4078288"/>
              <a:ext cx="106363" cy="10636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Freeform 38"/>
            <p:cNvSpPr>
              <a:spLocks noEditPoints="1"/>
            </p:cNvSpPr>
            <p:nvPr/>
          </p:nvSpPr>
          <p:spPr bwMode="auto">
            <a:xfrm>
              <a:off x="-7727951" y="3814763"/>
              <a:ext cx="217488" cy="219075"/>
            </a:xfrm>
            <a:custGeom>
              <a:avLst/>
              <a:gdLst>
                <a:gd name="T0" fmla="*/ 482 w 964"/>
                <a:gd name="T1" fmla="*/ 266 h 964"/>
                <a:gd name="T2" fmla="*/ 698 w 964"/>
                <a:gd name="T3" fmla="*/ 482 h 964"/>
                <a:gd name="T4" fmla="*/ 482 w 964"/>
                <a:gd name="T5" fmla="*/ 698 h 964"/>
                <a:gd name="T6" fmla="*/ 265 w 964"/>
                <a:gd name="T7" fmla="*/ 482 h 964"/>
                <a:gd name="T8" fmla="*/ 482 w 964"/>
                <a:gd name="T9" fmla="*/ 266 h 964"/>
                <a:gd name="T10" fmla="*/ 178 w 964"/>
                <a:gd name="T11" fmla="*/ 685 h 964"/>
                <a:gd name="T12" fmla="*/ 111 w 964"/>
                <a:gd name="T13" fmla="*/ 793 h 964"/>
                <a:gd name="T14" fmla="*/ 170 w 964"/>
                <a:gd name="T15" fmla="*/ 852 h 964"/>
                <a:gd name="T16" fmla="*/ 278 w 964"/>
                <a:gd name="T17" fmla="*/ 785 h 964"/>
                <a:gd name="T18" fmla="*/ 411 w 964"/>
                <a:gd name="T19" fmla="*/ 840 h 964"/>
                <a:gd name="T20" fmla="*/ 440 w 964"/>
                <a:gd name="T21" fmla="*/ 964 h 964"/>
                <a:gd name="T22" fmla="*/ 523 w 964"/>
                <a:gd name="T23" fmla="*/ 964 h 964"/>
                <a:gd name="T24" fmla="*/ 552 w 964"/>
                <a:gd name="T25" fmla="*/ 840 h 964"/>
                <a:gd name="T26" fmla="*/ 685 w 964"/>
                <a:gd name="T27" fmla="*/ 785 h 964"/>
                <a:gd name="T28" fmla="*/ 793 w 964"/>
                <a:gd name="T29" fmla="*/ 852 h 964"/>
                <a:gd name="T30" fmla="*/ 852 w 964"/>
                <a:gd name="T31" fmla="*/ 793 h 964"/>
                <a:gd name="T32" fmla="*/ 785 w 964"/>
                <a:gd name="T33" fmla="*/ 685 h 964"/>
                <a:gd name="T34" fmla="*/ 840 w 964"/>
                <a:gd name="T35" fmla="*/ 552 h 964"/>
                <a:gd name="T36" fmla="*/ 964 w 964"/>
                <a:gd name="T37" fmla="*/ 524 h 964"/>
                <a:gd name="T38" fmla="*/ 964 w 964"/>
                <a:gd name="T39" fmla="*/ 440 h 964"/>
                <a:gd name="T40" fmla="*/ 840 w 964"/>
                <a:gd name="T41" fmla="*/ 411 h 964"/>
                <a:gd name="T42" fmla="*/ 785 w 964"/>
                <a:gd name="T43" fmla="*/ 279 h 964"/>
                <a:gd name="T44" fmla="*/ 852 w 964"/>
                <a:gd name="T45" fmla="*/ 170 h 964"/>
                <a:gd name="T46" fmla="*/ 793 w 964"/>
                <a:gd name="T47" fmla="*/ 111 h 964"/>
                <a:gd name="T48" fmla="*/ 685 w 964"/>
                <a:gd name="T49" fmla="*/ 179 h 964"/>
                <a:gd name="T50" fmla="*/ 552 w 964"/>
                <a:gd name="T51" fmla="*/ 124 h 964"/>
                <a:gd name="T52" fmla="*/ 523 w 964"/>
                <a:gd name="T53" fmla="*/ 0 h 964"/>
                <a:gd name="T54" fmla="*/ 440 w 964"/>
                <a:gd name="T55" fmla="*/ 0 h 964"/>
                <a:gd name="T56" fmla="*/ 411 w 964"/>
                <a:gd name="T57" fmla="*/ 124 h 964"/>
                <a:gd name="T58" fmla="*/ 278 w 964"/>
                <a:gd name="T59" fmla="*/ 179 h 964"/>
                <a:gd name="T60" fmla="*/ 170 w 964"/>
                <a:gd name="T61" fmla="*/ 111 h 964"/>
                <a:gd name="T62" fmla="*/ 111 w 964"/>
                <a:gd name="T63" fmla="*/ 170 h 964"/>
                <a:gd name="T64" fmla="*/ 178 w 964"/>
                <a:gd name="T65" fmla="*/ 279 h 964"/>
                <a:gd name="T66" fmla="*/ 124 w 964"/>
                <a:gd name="T67" fmla="*/ 411 h 964"/>
                <a:gd name="T68" fmla="*/ 0 w 964"/>
                <a:gd name="T69" fmla="*/ 440 h 964"/>
                <a:gd name="T70" fmla="*/ 0 w 964"/>
                <a:gd name="T71" fmla="*/ 524 h 964"/>
                <a:gd name="T72" fmla="*/ 124 w 964"/>
                <a:gd name="T73" fmla="*/ 552 h 964"/>
                <a:gd name="T74" fmla="*/ 178 w 964"/>
                <a:gd name="T75" fmla="*/ 685 h 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64" h="964">
                  <a:moveTo>
                    <a:pt x="482" y="266"/>
                  </a:moveTo>
                  <a:cubicBezTo>
                    <a:pt x="601" y="266"/>
                    <a:pt x="698" y="362"/>
                    <a:pt x="698" y="482"/>
                  </a:cubicBezTo>
                  <a:cubicBezTo>
                    <a:pt x="698" y="601"/>
                    <a:pt x="601" y="698"/>
                    <a:pt x="482" y="698"/>
                  </a:cubicBezTo>
                  <a:cubicBezTo>
                    <a:pt x="362" y="698"/>
                    <a:pt x="265" y="601"/>
                    <a:pt x="265" y="482"/>
                  </a:cubicBezTo>
                  <a:cubicBezTo>
                    <a:pt x="265" y="362"/>
                    <a:pt x="362" y="266"/>
                    <a:pt x="482" y="266"/>
                  </a:cubicBezTo>
                  <a:close/>
                  <a:moveTo>
                    <a:pt x="178" y="685"/>
                  </a:moveTo>
                  <a:lnTo>
                    <a:pt x="111" y="793"/>
                  </a:lnTo>
                  <a:lnTo>
                    <a:pt x="170" y="852"/>
                  </a:lnTo>
                  <a:lnTo>
                    <a:pt x="278" y="785"/>
                  </a:lnTo>
                  <a:cubicBezTo>
                    <a:pt x="318" y="811"/>
                    <a:pt x="363" y="830"/>
                    <a:pt x="411" y="840"/>
                  </a:cubicBezTo>
                  <a:lnTo>
                    <a:pt x="440" y="964"/>
                  </a:lnTo>
                  <a:lnTo>
                    <a:pt x="523" y="964"/>
                  </a:lnTo>
                  <a:lnTo>
                    <a:pt x="552" y="840"/>
                  </a:lnTo>
                  <a:cubicBezTo>
                    <a:pt x="601" y="830"/>
                    <a:pt x="645" y="811"/>
                    <a:pt x="685" y="785"/>
                  </a:cubicBezTo>
                  <a:lnTo>
                    <a:pt x="793" y="852"/>
                  </a:lnTo>
                  <a:lnTo>
                    <a:pt x="852" y="793"/>
                  </a:lnTo>
                  <a:lnTo>
                    <a:pt x="785" y="685"/>
                  </a:lnTo>
                  <a:cubicBezTo>
                    <a:pt x="811" y="646"/>
                    <a:pt x="830" y="601"/>
                    <a:pt x="840" y="552"/>
                  </a:cubicBezTo>
                  <a:lnTo>
                    <a:pt x="964" y="524"/>
                  </a:lnTo>
                  <a:lnTo>
                    <a:pt x="964" y="440"/>
                  </a:lnTo>
                  <a:lnTo>
                    <a:pt x="840" y="411"/>
                  </a:lnTo>
                  <a:cubicBezTo>
                    <a:pt x="830" y="363"/>
                    <a:pt x="811" y="318"/>
                    <a:pt x="785" y="279"/>
                  </a:cubicBezTo>
                  <a:lnTo>
                    <a:pt x="852" y="170"/>
                  </a:lnTo>
                  <a:lnTo>
                    <a:pt x="793" y="111"/>
                  </a:lnTo>
                  <a:lnTo>
                    <a:pt x="685" y="179"/>
                  </a:lnTo>
                  <a:cubicBezTo>
                    <a:pt x="645" y="152"/>
                    <a:pt x="601" y="133"/>
                    <a:pt x="552" y="124"/>
                  </a:cubicBezTo>
                  <a:lnTo>
                    <a:pt x="523" y="0"/>
                  </a:lnTo>
                  <a:lnTo>
                    <a:pt x="440" y="0"/>
                  </a:lnTo>
                  <a:lnTo>
                    <a:pt x="411" y="124"/>
                  </a:lnTo>
                  <a:cubicBezTo>
                    <a:pt x="363" y="133"/>
                    <a:pt x="318" y="152"/>
                    <a:pt x="278" y="179"/>
                  </a:cubicBezTo>
                  <a:lnTo>
                    <a:pt x="170" y="111"/>
                  </a:lnTo>
                  <a:lnTo>
                    <a:pt x="111" y="170"/>
                  </a:lnTo>
                  <a:lnTo>
                    <a:pt x="178" y="279"/>
                  </a:lnTo>
                  <a:cubicBezTo>
                    <a:pt x="152" y="318"/>
                    <a:pt x="133" y="363"/>
                    <a:pt x="124" y="411"/>
                  </a:cubicBezTo>
                  <a:lnTo>
                    <a:pt x="0" y="440"/>
                  </a:lnTo>
                  <a:lnTo>
                    <a:pt x="0" y="524"/>
                  </a:lnTo>
                  <a:lnTo>
                    <a:pt x="124" y="552"/>
                  </a:lnTo>
                  <a:cubicBezTo>
                    <a:pt x="133" y="601"/>
                    <a:pt x="152" y="646"/>
                    <a:pt x="178" y="68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Oval 39"/>
            <p:cNvSpPr>
              <a:spLocks noChangeArrowheads="1"/>
            </p:cNvSpPr>
            <p:nvPr/>
          </p:nvSpPr>
          <p:spPr bwMode="auto">
            <a:xfrm>
              <a:off x="-7653338" y="3889376"/>
              <a:ext cx="68263" cy="68263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Freeform 40"/>
            <p:cNvSpPr>
              <a:spLocks noEditPoints="1"/>
            </p:cNvSpPr>
            <p:nvPr/>
          </p:nvSpPr>
          <p:spPr bwMode="auto">
            <a:xfrm>
              <a:off x="-7515226" y="3821113"/>
              <a:ext cx="152400" cy="152400"/>
            </a:xfrm>
            <a:custGeom>
              <a:avLst/>
              <a:gdLst>
                <a:gd name="T0" fmla="*/ 334 w 669"/>
                <a:gd name="T1" fmla="*/ 185 h 669"/>
                <a:gd name="T2" fmla="*/ 484 w 669"/>
                <a:gd name="T3" fmla="*/ 335 h 669"/>
                <a:gd name="T4" fmla="*/ 334 w 669"/>
                <a:gd name="T5" fmla="*/ 485 h 669"/>
                <a:gd name="T6" fmla="*/ 184 w 669"/>
                <a:gd name="T7" fmla="*/ 335 h 669"/>
                <a:gd name="T8" fmla="*/ 334 w 669"/>
                <a:gd name="T9" fmla="*/ 185 h 669"/>
                <a:gd name="T10" fmla="*/ 124 w 669"/>
                <a:gd name="T11" fmla="*/ 476 h 669"/>
                <a:gd name="T12" fmla="*/ 77 w 669"/>
                <a:gd name="T13" fmla="*/ 551 h 669"/>
                <a:gd name="T14" fmla="*/ 118 w 669"/>
                <a:gd name="T15" fmla="*/ 592 h 669"/>
                <a:gd name="T16" fmla="*/ 193 w 669"/>
                <a:gd name="T17" fmla="*/ 545 h 669"/>
                <a:gd name="T18" fmla="*/ 285 w 669"/>
                <a:gd name="T19" fmla="*/ 583 h 669"/>
                <a:gd name="T20" fmla="*/ 305 w 669"/>
                <a:gd name="T21" fmla="*/ 669 h 669"/>
                <a:gd name="T22" fmla="*/ 363 w 669"/>
                <a:gd name="T23" fmla="*/ 669 h 669"/>
                <a:gd name="T24" fmla="*/ 383 w 669"/>
                <a:gd name="T25" fmla="*/ 583 h 669"/>
                <a:gd name="T26" fmla="*/ 475 w 669"/>
                <a:gd name="T27" fmla="*/ 545 h 669"/>
                <a:gd name="T28" fmla="*/ 550 w 669"/>
                <a:gd name="T29" fmla="*/ 592 h 669"/>
                <a:gd name="T30" fmla="*/ 591 w 669"/>
                <a:gd name="T31" fmla="*/ 551 h 669"/>
                <a:gd name="T32" fmla="*/ 545 w 669"/>
                <a:gd name="T33" fmla="*/ 476 h 669"/>
                <a:gd name="T34" fmla="*/ 583 w 669"/>
                <a:gd name="T35" fmla="*/ 384 h 669"/>
                <a:gd name="T36" fmla="*/ 669 w 669"/>
                <a:gd name="T37" fmla="*/ 364 h 669"/>
                <a:gd name="T38" fmla="*/ 669 w 669"/>
                <a:gd name="T39" fmla="*/ 306 h 669"/>
                <a:gd name="T40" fmla="*/ 583 w 669"/>
                <a:gd name="T41" fmla="*/ 286 h 669"/>
                <a:gd name="T42" fmla="*/ 545 w 669"/>
                <a:gd name="T43" fmla="*/ 194 h 669"/>
                <a:gd name="T44" fmla="*/ 591 w 669"/>
                <a:gd name="T45" fmla="*/ 119 h 669"/>
                <a:gd name="T46" fmla="*/ 550 w 669"/>
                <a:gd name="T47" fmla="*/ 78 h 669"/>
                <a:gd name="T48" fmla="*/ 475 w 669"/>
                <a:gd name="T49" fmla="*/ 124 h 669"/>
                <a:gd name="T50" fmla="*/ 383 w 669"/>
                <a:gd name="T51" fmla="*/ 86 h 669"/>
                <a:gd name="T52" fmla="*/ 363 w 669"/>
                <a:gd name="T53" fmla="*/ 0 h 669"/>
                <a:gd name="T54" fmla="*/ 305 w 669"/>
                <a:gd name="T55" fmla="*/ 0 h 669"/>
                <a:gd name="T56" fmla="*/ 285 w 669"/>
                <a:gd name="T57" fmla="*/ 86 h 669"/>
                <a:gd name="T58" fmla="*/ 193 w 669"/>
                <a:gd name="T59" fmla="*/ 124 h 669"/>
                <a:gd name="T60" fmla="*/ 118 w 669"/>
                <a:gd name="T61" fmla="*/ 78 h 669"/>
                <a:gd name="T62" fmla="*/ 77 w 669"/>
                <a:gd name="T63" fmla="*/ 119 h 669"/>
                <a:gd name="T64" fmla="*/ 124 w 669"/>
                <a:gd name="T65" fmla="*/ 194 h 669"/>
                <a:gd name="T66" fmla="*/ 86 w 669"/>
                <a:gd name="T67" fmla="*/ 286 h 669"/>
                <a:gd name="T68" fmla="*/ 0 w 669"/>
                <a:gd name="T69" fmla="*/ 306 h 669"/>
                <a:gd name="T70" fmla="*/ 0 w 669"/>
                <a:gd name="T71" fmla="*/ 364 h 669"/>
                <a:gd name="T72" fmla="*/ 86 w 669"/>
                <a:gd name="T73" fmla="*/ 384 h 669"/>
                <a:gd name="T74" fmla="*/ 124 w 669"/>
                <a:gd name="T75" fmla="*/ 476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669" h="669">
                  <a:moveTo>
                    <a:pt x="334" y="185"/>
                  </a:moveTo>
                  <a:cubicBezTo>
                    <a:pt x="417" y="185"/>
                    <a:pt x="484" y="252"/>
                    <a:pt x="484" y="335"/>
                  </a:cubicBezTo>
                  <a:cubicBezTo>
                    <a:pt x="484" y="418"/>
                    <a:pt x="417" y="485"/>
                    <a:pt x="334" y="485"/>
                  </a:cubicBezTo>
                  <a:cubicBezTo>
                    <a:pt x="251" y="485"/>
                    <a:pt x="184" y="418"/>
                    <a:pt x="184" y="335"/>
                  </a:cubicBezTo>
                  <a:cubicBezTo>
                    <a:pt x="184" y="252"/>
                    <a:pt x="251" y="185"/>
                    <a:pt x="334" y="185"/>
                  </a:cubicBezTo>
                  <a:close/>
                  <a:moveTo>
                    <a:pt x="124" y="476"/>
                  </a:moveTo>
                  <a:lnTo>
                    <a:pt x="77" y="551"/>
                  </a:lnTo>
                  <a:lnTo>
                    <a:pt x="118" y="592"/>
                  </a:lnTo>
                  <a:lnTo>
                    <a:pt x="193" y="545"/>
                  </a:lnTo>
                  <a:cubicBezTo>
                    <a:pt x="221" y="563"/>
                    <a:pt x="252" y="576"/>
                    <a:pt x="285" y="583"/>
                  </a:cubicBezTo>
                  <a:lnTo>
                    <a:pt x="305" y="669"/>
                  </a:lnTo>
                  <a:lnTo>
                    <a:pt x="363" y="669"/>
                  </a:lnTo>
                  <a:lnTo>
                    <a:pt x="383" y="583"/>
                  </a:lnTo>
                  <a:cubicBezTo>
                    <a:pt x="417" y="576"/>
                    <a:pt x="448" y="563"/>
                    <a:pt x="475" y="545"/>
                  </a:cubicBezTo>
                  <a:lnTo>
                    <a:pt x="550" y="592"/>
                  </a:lnTo>
                  <a:lnTo>
                    <a:pt x="591" y="551"/>
                  </a:lnTo>
                  <a:lnTo>
                    <a:pt x="545" y="476"/>
                  </a:lnTo>
                  <a:cubicBezTo>
                    <a:pt x="563" y="448"/>
                    <a:pt x="576" y="417"/>
                    <a:pt x="583" y="384"/>
                  </a:cubicBezTo>
                  <a:lnTo>
                    <a:pt x="669" y="364"/>
                  </a:lnTo>
                  <a:lnTo>
                    <a:pt x="669" y="306"/>
                  </a:lnTo>
                  <a:lnTo>
                    <a:pt x="583" y="286"/>
                  </a:lnTo>
                  <a:cubicBezTo>
                    <a:pt x="576" y="252"/>
                    <a:pt x="563" y="221"/>
                    <a:pt x="545" y="194"/>
                  </a:cubicBezTo>
                  <a:lnTo>
                    <a:pt x="591" y="119"/>
                  </a:lnTo>
                  <a:lnTo>
                    <a:pt x="550" y="78"/>
                  </a:lnTo>
                  <a:lnTo>
                    <a:pt x="475" y="124"/>
                  </a:lnTo>
                  <a:cubicBezTo>
                    <a:pt x="448" y="106"/>
                    <a:pt x="417" y="93"/>
                    <a:pt x="383" y="86"/>
                  </a:cubicBezTo>
                  <a:lnTo>
                    <a:pt x="363" y="0"/>
                  </a:lnTo>
                  <a:lnTo>
                    <a:pt x="305" y="0"/>
                  </a:lnTo>
                  <a:lnTo>
                    <a:pt x="285" y="86"/>
                  </a:lnTo>
                  <a:cubicBezTo>
                    <a:pt x="252" y="93"/>
                    <a:pt x="221" y="106"/>
                    <a:pt x="193" y="124"/>
                  </a:cubicBezTo>
                  <a:lnTo>
                    <a:pt x="118" y="78"/>
                  </a:lnTo>
                  <a:lnTo>
                    <a:pt x="77" y="119"/>
                  </a:lnTo>
                  <a:lnTo>
                    <a:pt x="124" y="194"/>
                  </a:lnTo>
                  <a:cubicBezTo>
                    <a:pt x="106" y="221"/>
                    <a:pt x="93" y="252"/>
                    <a:pt x="86" y="286"/>
                  </a:cubicBezTo>
                  <a:lnTo>
                    <a:pt x="0" y="306"/>
                  </a:lnTo>
                  <a:lnTo>
                    <a:pt x="0" y="364"/>
                  </a:lnTo>
                  <a:lnTo>
                    <a:pt x="86" y="384"/>
                  </a:lnTo>
                  <a:cubicBezTo>
                    <a:pt x="93" y="417"/>
                    <a:pt x="106" y="448"/>
                    <a:pt x="124" y="4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Oval 41"/>
            <p:cNvSpPr>
              <a:spLocks noChangeArrowheads="1"/>
            </p:cNvSpPr>
            <p:nvPr/>
          </p:nvSpPr>
          <p:spPr bwMode="auto">
            <a:xfrm>
              <a:off x="-7462838" y="3873501"/>
              <a:ext cx="47625" cy="4762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70" name="Прямоугольник 69"/>
          <p:cNvSpPr/>
          <p:nvPr/>
        </p:nvSpPr>
        <p:spPr>
          <a:xfrm>
            <a:off x="534377" y="4359991"/>
            <a:ext cx="148590" cy="148590"/>
          </a:xfrm>
          <a:prstGeom prst="rect">
            <a:avLst/>
          </a:prstGeom>
          <a:solidFill>
            <a:srgbClr val="00C9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Прямоугольник 70"/>
          <p:cNvSpPr/>
          <p:nvPr/>
        </p:nvSpPr>
        <p:spPr>
          <a:xfrm>
            <a:off x="704454" y="4311176"/>
            <a:ext cx="250402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течественное производство</a:t>
            </a:r>
            <a:endParaRPr lang="ru-RU" sz="1000" b="1" dirty="0"/>
          </a:p>
        </p:txBody>
      </p:sp>
      <p:sp>
        <p:nvSpPr>
          <p:cNvPr id="72" name="Прямоугольник 71"/>
          <p:cNvSpPr/>
          <p:nvPr/>
        </p:nvSpPr>
        <p:spPr>
          <a:xfrm>
            <a:off x="2822188" y="4359991"/>
            <a:ext cx="148590" cy="14859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Прямоугольник 72"/>
          <p:cNvSpPr/>
          <p:nvPr/>
        </p:nvSpPr>
        <p:spPr>
          <a:xfrm>
            <a:off x="2986668" y="4311176"/>
            <a:ext cx="65434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мпорт</a:t>
            </a:r>
            <a:endParaRPr lang="ru-RU" sz="10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670710" y="2654360"/>
            <a:ext cx="2118541" cy="63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80000"/>
              </a:lnSpc>
            </a:pPr>
            <a:r>
              <a:rPr lang="ru-RU" sz="3200" b="1" dirty="0" smtClean="0">
                <a:solidFill>
                  <a:srgbClr val="00A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ХХ,Х </a:t>
            </a:r>
            <a:r>
              <a:rPr lang="ru-RU" sz="2800" b="1" dirty="0" smtClean="0">
                <a:solidFill>
                  <a:srgbClr val="00A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b="1" dirty="0" smtClean="0">
                <a:solidFill>
                  <a:srgbClr val="00A4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b="1" dirty="0" smtClean="0">
                <a:solidFill>
                  <a:srgbClr val="00A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млрд </a:t>
            </a:r>
            <a:r>
              <a:rPr lang="ru-RU" sz="1200" b="1" dirty="0">
                <a:solidFill>
                  <a:srgbClr val="00A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</a:t>
            </a:r>
            <a:r>
              <a:rPr lang="ru-RU" sz="1200" b="1" dirty="0" smtClean="0">
                <a:solidFill>
                  <a:srgbClr val="00A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342031" y="1309338"/>
            <a:ext cx="31675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00A4A0"/>
                </a:solidFill>
                <a:latin typeface="Arial Narrow" panose="020B0606020202030204" pitchFamily="34" charset="0"/>
                <a:cs typeface="Microsoft Sans Serif"/>
              </a:rPr>
              <a:t>Объем потребления рынка </a:t>
            </a: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Microsoft Sans Serif"/>
              </a:rPr>
              <a:t>(___год)</a:t>
            </a:r>
            <a:r>
              <a:rPr lang="ru-RU" sz="1200" b="1" dirty="0" smtClean="0">
                <a:solidFill>
                  <a:srgbClr val="00A4A0"/>
                </a:solidFill>
                <a:latin typeface="Arial Narrow" panose="020B0606020202030204" pitchFamily="34" charset="0"/>
                <a:cs typeface="Microsoft Sans Serif"/>
              </a:rPr>
              <a:t>:</a:t>
            </a:r>
            <a:endParaRPr lang="ru-RU" sz="1200" b="1" dirty="0">
              <a:solidFill>
                <a:srgbClr val="00A4A0"/>
              </a:solidFill>
              <a:latin typeface="Arial Narrow" panose="020B0606020202030204" pitchFamily="34" charset="0"/>
              <a:cs typeface="Microsoft Sans Serif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603639" y="5108168"/>
            <a:ext cx="24947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 smtClean="0">
                <a:solidFill>
                  <a:srgbClr val="00A4A0"/>
                </a:solidFill>
                <a:latin typeface="Arial Narrow" panose="020B0606020202030204" pitchFamily="34" charset="0"/>
              </a:rPr>
              <a:t>объем отечественного производства:</a:t>
            </a:r>
            <a:endParaRPr lang="ru-RU" sz="1100" b="1" dirty="0">
              <a:solidFill>
                <a:srgbClr val="00A4A0"/>
              </a:solidFill>
              <a:latin typeface="Arial Narrow" panose="020B0606020202030204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603639" y="5273985"/>
            <a:ext cx="205910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b="1" dirty="0" smtClean="0">
                <a:solidFill>
                  <a:srgbClr val="00A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ХХ т / ХХ,Х млрд руб.</a:t>
            </a:r>
            <a:endParaRPr lang="ru-RU" sz="1300" b="1" dirty="0">
              <a:solidFill>
                <a:srgbClr val="00A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603639" y="5721984"/>
            <a:ext cx="24947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>
                <a:solidFill>
                  <a:srgbClr val="00A4A0"/>
                </a:solidFill>
                <a:latin typeface="Arial Narrow" panose="020B0606020202030204" pitchFamily="34" charset="0"/>
              </a:rPr>
              <a:t>о</a:t>
            </a:r>
            <a:r>
              <a:rPr lang="ru-RU" sz="1100" b="1" dirty="0" smtClean="0">
                <a:solidFill>
                  <a:srgbClr val="00A4A0"/>
                </a:solidFill>
                <a:latin typeface="Arial Narrow" panose="020B0606020202030204" pitchFamily="34" charset="0"/>
              </a:rPr>
              <a:t>бъем импортируемой продукции:</a:t>
            </a:r>
            <a:endParaRPr lang="ru-RU" sz="1100" b="1" dirty="0">
              <a:solidFill>
                <a:srgbClr val="00A4A0"/>
              </a:solidFill>
              <a:latin typeface="Arial Narrow" panose="020B0606020202030204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603639" y="5887801"/>
            <a:ext cx="205910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b="1" dirty="0" smtClean="0">
                <a:solidFill>
                  <a:srgbClr val="00A4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ХХ т / ХХ,Х млрд руб.</a:t>
            </a:r>
            <a:endParaRPr lang="ru-RU" sz="1300" b="1" dirty="0">
              <a:solidFill>
                <a:srgbClr val="00A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8" name="Прямая соединительная линия 87"/>
          <p:cNvCxnSpPr>
            <a:endCxn id="90" idx="0"/>
          </p:cNvCxnSpPr>
          <p:nvPr/>
        </p:nvCxnSpPr>
        <p:spPr>
          <a:xfrm>
            <a:off x="490653" y="5127493"/>
            <a:ext cx="0" cy="731716"/>
          </a:xfrm>
          <a:prstGeom prst="line">
            <a:avLst/>
          </a:prstGeom>
          <a:ln w="19050">
            <a:solidFill>
              <a:srgbClr val="89CAC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Овал 88"/>
          <p:cNvSpPr/>
          <p:nvPr/>
        </p:nvSpPr>
        <p:spPr>
          <a:xfrm>
            <a:off x="434162" y="5255981"/>
            <a:ext cx="112981" cy="112981"/>
          </a:xfrm>
          <a:prstGeom prst="ellipse">
            <a:avLst/>
          </a:prstGeom>
          <a:solidFill>
            <a:schemeClr val="bg1"/>
          </a:solidFill>
          <a:ln w="19050">
            <a:solidFill>
              <a:srgbClr val="89CA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/>
          </a:p>
        </p:txBody>
      </p:sp>
      <p:sp>
        <p:nvSpPr>
          <p:cNvPr id="90" name="Овал 89"/>
          <p:cNvSpPr/>
          <p:nvPr/>
        </p:nvSpPr>
        <p:spPr>
          <a:xfrm>
            <a:off x="434162" y="5859209"/>
            <a:ext cx="112981" cy="112981"/>
          </a:xfrm>
          <a:prstGeom prst="ellipse">
            <a:avLst/>
          </a:prstGeom>
          <a:solidFill>
            <a:schemeClr val="bg1"/>
          </a:solidFill>
          <a:ln w="19050">
            <a:solidFill>
              <a:srgbClr val="89CA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/>
          </a:p>
        </p:txBody>
      </p:sp>
      <p:sp>
        <p:nvSpPr>
          <p:cNvPr id="92" name="Прямоугольник с двумя скругленными соседними углами 91"/>
          <p:cNvSpPr/>
          <p:nvPr/>
        </p:nvSpPr>
        <p:spPr>
          <a:xfrm rot="5400000">
            <a:off x="7232925" y="4658488"/>
            <a:ext cx="1038178" cy="700191"/>
          </a:xfrm>
          <a:prstGeom prst="round2SameRect">
            <a:avLst>
              <a:gd name="adj1" fmla="val 17167"/>
              <a:gd name="adj2" fmla="val 0"/>
            </a:avLst>
          </a:prstGeom>
          <a:solidFill>
            <a:srgbClr val="89CAC7"/>
          </a:solidFill>
          <a:ln>
            <a:solidFill>
              <a:srgbClr val="BABC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93" name="Группа 92"/>
          <p:cNvGrpSpPr/>
          <p:nvPr/>
        </p:nvGrpSpPr>
        <p:grpSpPr>
          <a:xfrm>
            <a:off x="5127450" y="4545230"/>
            <a:ext cx="2313981" cy="954331"/>
            <a:chOff x="6044354" y="3015092"/>
            <a:chExt cx="2313981" cy="954331"/>
          </a:xfrm>
        </p:grpSpPr>
        <p:sp>
          <p:nvSpPr>
            <p:cNvPr id="100" name="TextBox 99"/>
            <p:cNvSpPr txBox="1"/>
            <p:nvPr/>
          </p:nvSpPr>
          <p:spPr>
            <a:xfrm>
              <a:off x="6044354" y="3015092"/>
              <a:ext cx="23139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200" b="1" dirty="0" smtClean="0">
                  <a:latin typeface="Arial Narrow" panose="020B0606020202030204" pitchFamily="34" charset="0"/>
                </a:rPr>
                <a:t>Средний темп прироста отрасли:</a:t>
              </a:r>
              <a:endParaRPr lang="ru-RU" sz="1200" b="1" dirty="0">
                <a:latin typeface="Arial Narrow" panose="020B0606020202030204" pitchFamily="34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6094793" y="3241183"/>
              <a:ext cx="17869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ru-RU" sz="2800" b="1" dirty="0" smtClean="0">
                  <a:solidFill>
                    <a:srgbClr val="4E9D9B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Х,Х%</a:t>
              </a:r>
              <a:endParaRPr lang="ru-RU" sz="1600" b="1" dirty="0">
                <a:solidFill>
                  <a:srgbClr val="4E9D9B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6136484" y="3707813"/>
              <a:ext cx="115811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ru-RU" sz="11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en-US" sz="11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</a:t>
              </a:r>
              <a:r>
                <a:rPr lang="ru-RU" sz="11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16 - </a:t>
              </a:r>
              <a:r>
                <a:rPr lang="en-US" sz="11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</a:t>
              </a:r>
              <a:r>
                <a:rPr lang="ru-RU" sz="11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23 г.)</a:t>
              </a:r>
              <a:endParaRPr lang="ru-RU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4" name="Скругленный прямоугольник 93"/>
          <p:cNvSpPr/>
          <p:nvPr/>
        </p:nvSpPr>
        <p:spPr>
          <a:xfrm>
            <a:off x="5062013" y="4493002"/>
            <a:ext cx="3040097" cy="1034668"/>
          </a:xfrm>
          <a:prstGeom prst="roundRect">
            <a:avLst>
              <a:gd name="adj" fmla="val 9866"/>
            </a:avLst>
          </a:prstGeom>
          <a:noFill/>
          <a:ln w="12700">
            <a:solidFill>
              <a:srgbClr val="BABCB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5" name="Группа 94"/>
          <p:cNvGrpSpPr/>
          <p:nvPr/>
        </p:nvGrpSpPr>
        <p:grpSpPr>
          <a:xfrm>
            <a:off x="7512580" y="4887511"/>
            <a:ext cx="461553" cy="316133"/>
            <a:chOff x="-4494212" y="-1622425"/>
            <a:chExt cx="231775" cy="158750"/>
          </a:xfrm>
          <a:solidFill>
            <a:schemeClr val="bg1"/>
          </a:solidFill>
        </p:grpSpPr>
        <p:sp>
          <p:nvSpPr>
            <p:cNvPr id="96" name="Freeform 18"/>
            <p:cNvSpPr>
              <a:spLocks noEditPoints="1"/>
            </p:cNvSpPr>
            <p:nvPr/>
          </p:nvSpPr>
          <p:spPr bwMode="auto">
            <a:xfrm>
              <a:off x="-4421187" y="-1622425"/>
              <a:ext cx="158750" cy="158750"/>
            </a:xfrm>
            <a:custGeom>
              <a:avLst/>
              <a:gdLst>
                <a:gd name="T0" fmla="*/ 758 w 1023"/>
                <a:gd name="T1" fmla="*/ 667 h 1023"/>
                <a:gd name="T2" fmla="*/ 717 w 1023"/>
                <a:gd name="T3" fmla="*/ 691 h 1023"/>
                <a:gd name="T4" fmla="*/ 696 w 1023"/>
                <a:gd name="T5" fmla="*/ 686 h 1023"/>
                <a:gd name="T6" fmla="*/ 530 w 1023"/>
                <a:gd name="T7" fmla="*/ 597 h 1023"/>
                <a:gd name="T8" fmla="*/ 461 w 1023"/>
                <a:gd name="T9" fmla="*/ 482 h 1023"/>
                <a:gd name="T10" fmla="*/ 461 w 1023"/>
                <a:gd name="T11" fmla="*/ 284 h 1023"/>
                <a:gd name="T12" fmla="*/ 507 w 1023"/>
                <a:gd name="T13" fmla="*/ 239 h 1023"/>
                <a:gd name="T14" fmla="*/ 552 w 1023"/>
                <a:gd name="T15" fmla="*/ 284 h 1023"/>
                <a:gd name="T16" fmla="*/ 552 w 1023"/>
                <a:gd name="T17" fmla="*/ 482 h 1023"/>
                <a:gd name="T18" fmla="*/ 573 w 1023"/>
                <a:gd name="T19" fmla="*/ 517 h 1023"/>
                <a:gd name="T20" fmla="*/ 739 w 1023"/>
                <a:gd name="T21" fmla="*/ 606 h 1023"/>
                <a:gd name="T22" fmla="*/ 758 w 1023"/>
                <a:gd name="T23" fmla="*/ 667 h 1023"/>
                <a:gd name="T24" fmla="*/ 511 w 1023"/>
                <a:gd name="T25" fmla="*/ 0 h 1023"/>
                <a:gd name="T26" fmla="*/ 0 w 1023"/>
                <a:gd name="T27" fmla="*/ 511 h 1023"/>
                <a:gd name="T28" fmla="*/ 511 w 1023"/>
                <a:gd name="T29" fmla="*/ 1023 h 1023"/>
                <a:gd name="T30" fmla="*/ 1023 w 1023"/>
                <a:gd name="T31" fmla="*/ 511 h 1023"/>
                <a:gd name="T32" fmla="*/ 511 w 1023"/>
                <a:gd name="T33" fmla="*/ 0 h 1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23" h="1023">
                  <a:moveTo>
                    <a:pt x="758" y="667"/>
                  </a:moveTo>
                  <a:cubicBezTo>
                    <a:pt x="749" y="683"/>
                    <a:pt x="734" y="691"/>
                    <a:pt x="717" y="691"/>
                  </a:cubicBezTo>
                  <a:cubicBezTo>
                    <a:pt x="710" y="691"/>
                    <a:pt x="703" y="690"/>
                    <a:pt x="696" y="686"/>
                  </a:cubicBezTo>
                  <a:lnTo>
                    <a:pt x="530" y="597"/>
                  </a:lnTo>
                  <a:cubicBezTo>
                    <a:pt x="487" y="574"/>
                    <a:pt x="461" y="530"/>
                    <a:pt x="461" y="482"/>
                  </a:cubicBezTo>
                  <a:lnTo>
                    <a:pt x="461" y="284"/>
                  </a:lnTo>
                  <a:cubicBezTo>
                    <a:pt x="461" y="259"/>
                    <a:pt x="481" y="239"/>
                    <a:pt x="507" y="239"/>
                  </a:cubicBezTo>
                  <a:cubicBezTo>
                    <a:pt x="532" y="239"/>
                    <a:pt x="552" y="259"/>
                    <a:pt x="552" y="284"/>
                  </a:cubicBezTo>
                  <a:lnTo>
                    <a:pt x="552" y="482"/>
                  </a:lnTo>
                  <a:cubicBezTo>
                    <a:pt x="552" y="497"/>
                    <a:pt x="560" y="510"/>
                    <a:pt x="573" y="517"/>
                  </a:cubicBezTo>
                  <a:lnTo>
                    <a:pt x="739" y="606"/>
                  </a:lnTo>
                  <a:cubicBezTo>
                    <a:pt x="761" y="618"/>
                    <a:pt x="769" y="645"/>
                    <a:pt x="758" y="667"/>
                  </a:cubicBezTo>
                  <a:close/>
                  <a:moveTo>
                    <a:pt x="511" y="0"/>
                  </a:moveTo>
                  <a:cubicBezTo>
                    <a:pt x="229" y="0"/>
                    <a:pt x="0" y="229"/>
                    <a:pt x="0" y="511"/>
                  </a:cubicBezTo>
                  <a:cubicBezTo>
                    <a:pt x="0" y="794"/>
                    <a:pt x="229" y="1023"/>
                    <a:pt x="511" y="1023"/>
                  </a:cubicBezTo>
                  <a:cubicBezTo>
                    <a:pt x="794" y="1023"/>
                    <a:pt x="1023" y="794"/>
                    <a:pt x="1023" y="511"/>
                  </a:cubicBezTo>
                  <a:cubicBezTo>
                    <a:pt x="1023" y="229"/>
                    <a:pt x="794" y="0"/>
                    <a:pt x="51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7" name="Freeform 19"/>
            <p:cNvSpPr>
              <a:spLocks/>
            </p:cNvSpPr>
            <p:nvPr/>
          </p:nvSpPr>
          <p:spPr bwMode="auto">
            <a:xfrm>
              <a:off x="-4460875" y="-1595437"/>
              <a:ext cx="36513" cy="17463"/>
            </a:xfrm>
            <a:custGeom>
              <a:avLst/>
              <a:gdLst>
                <a:gd name="T0" fmla="*/ 184 w 238"/>
                <a:gd name="T1" fmla="*/ 107 h 107"/>
                <a:gd name="T2" fmla="*/ 53 w 238"/>
                <a:gd name="T3" fmla="*/ 107 h 107"/>
                <a:gd name="T4" fmla="*/ 0 w 238"/>
                <a:gd name="T5" fmla="*/ 53 h 107"/>
                <a:gd name="T6" fmla="*/ 53 w 238"/>
                <a:gd name="T7" fmla="*/ 0 h 107"/>
                <a:gd name="T8" fmla="*/ 184 w 238"/>
                <a:gd name="T9" fmla="*/ 0 h 107"/>
                <a:gd name="T10" fmla="*/ 238 w 238"/>
                <a:gd name="T11" fmla="*/ 53 h 107"/>
                <a:gd name="T12" fmla="*/ 184 w 238"/>
                <a:gd name="T13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8" h="107">
                  <a:moveTo>
                    <a:pt x="184" y="107"/>
                  </a:moveTo>
                  <a:lnTo>
                    <a:pt x="53" y="107"/>
                  </a:lnTo>
                  <a:cubicBezTo>
                    <a:pt x="24" y="107"/>
                    <a:pt x="0" y="83"/>
                    <a:pt x="0" y="53"/>
                  </a:cubicBezTo>
                  <a:cubicBezTo>
                    <a:pt x="0" y="24"/>
                    <a:pt x="24" y="0"/>
                    <a:pt x="53" y="0"/>
                  </a:cubicBezTo>
                  <a:lnTo>
                    <a:pt x="184" y="0"/>
                  </a:lnTo>
                  <a:cubicBezTo>
                    <a:pt x="214" y="0"/>
                    <a:pt x="238" y="24"/>
                    <a:pt x="238" y="53"/>
                  </a:cubicBezTo>
                  <a:cubicBezTo>
                    <a:pt x="238" y="83"/>
                    <a:pt x="214" y="107"/>
                    <a:pt x="184" y="10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8" name="Freeform 20"/>
            <p:cNvSpPr>
              <a:spLocks/>
            </p:cNvSpPr>
            <p:nvPr/>
          </p:nvSpPr>
          <p:spPr bwMode="auto">
            <a:xfrm>
              <a:off x="-4460875" y="-1504950"/>
              <a:ext cx="36513" cy="15875"/>
            </a:xfrm>
            <a:custGeom>
              <a:avLst/>
              <a:gdLst>
                <a:gd name="T0" fmla="*/ 184 w 238"/>
                <a:gd name="T1" fmla="*/ 106 h 106"/>
                <a:gd name="T2" fmla="*/ 53 w 238"/>
                <a:gd name="T3" fmla="*/ 106 h 106"/>
                <a:gd name="T4" fmla="*/ 0 w 238"/>
                <a:gd name="T5" fmla="*/ 53 h 106"/>
                <a:gd name="T6" fmla="*/ 53 w 238"/>
                <a:gd name="T7" fmla="*/ 0 h 106"/>
                <a:gd name="T8" fmla="*/ 184 w 238"/>
                <a:gd name="T9" fmla="*/ 0 h 106"/>
                <a:gd name="T10" fmla="*/ 238 w 238"/>
                <a:gd name="T11" fmla="*/ 53 h 106"/>
                <a:gd name="T12" fmla="*/ 184 w 238"/>
                <a:gd name="T13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8" h="106">
                  <a:moveTo>
                    <a:pt x="184" y="106"/>
                  </a:moveTo>
                  <a:lnTo>
                    <a:pt x="53" y="106"/>
                  </a:lnTo>
                  <a:cubicBezTo>
                    <a:pt x="24" y="106"/>
                    <a:pt x="0" y="82"/>
                    <a:pt x="0" y="53"/>
                  </a:cubicBezTo>
                  <a:cubicBezTo>
                    <a:pt x="0" y="24"/>
                    <a:pt x="24" y="0"/>
                    <a:pt x="53" y="0"/>
                  </a:cubicBezTo>
                  <a:lnTo>
                    <a:pt x="184" y="0"/>
                  </a:lnTo>
                  <a:cubicBezTo>
                    <a:pt x="214" y="0"/>
                    <a:pt x="238" y="24"/>
                    <a:pt x="238" y="53"/>
                  </a:cubicBezTo>
                  <a:cubicBezTo>
                    <a:pt x="238" y="82"/>
                    <a:pt x="214" y="106"/>
                    <a:pt x="184" y="1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9" name="Freeform 21"/>
            <p:cNvSpPr>
              <a:spLocks/>
            </p:cNvSpPr>
            <p:nvPr/>
          </p:nvSpPr>
          <p:spPr bwMode="auto">
            <a:xfrm>
              <a:off x="-4494212" y="-1549400"/>
              <a:ext cx="50800" cy="15875"/>
            </a:xfrm>
            <a:custGeom>
              <a:avLst/>
              <a:gdLst>
                <a:gd name="T0" fmla="*/ 275 w 328"/>
                <a:gd name="T1" fmla="*/ 107 h 107"/>
                <a:gd name="T2" fmla="*/ 54 w 328"/>
                <a:gd name="T3" fmla="*/ 107 h 107"/>
                <a:gd name="T4" fmla="*/ 0 w 328"/>
                <a:gd name="T5" fmla="*/ 54 h 107"/>
                <a:gd name="T6" fmla="*/ 54 w 328"/>
                <a:gd name="T7" fmla="*/ 0 h 107"/>
                <a:gd name="T8" fmla="*/ 275 w 328"/>
                <a:gd name="T9" fmla="*/ 0 h 107"/>
                <a:gd name="T10" fmla="*/ 328 w 328"/>
                <a:gd name="T11" fmla="*/ 54 h 107"/>
                <a:gd name="T12" fmla="*/ 275 w 328"/>
                <a:gd name="T13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28" h="107">
                  <a:moveTo>
                    <a:pt x="275" y="107"/>
                  </a:moveTo>
                  <a:lnTo>
                    <a:pt x="54" y="107"/>
                  </a:lnTo>
                  <a:cubicBezTo>
                    <a:pt x="24" y="107"/>
                    <a:pt x="0" y="83"/>
                    <a:pt x="0" y="54"/>
                  </a:cubicBezTo>
                  <a:cubicBezTo>
                    <a:pt x="0" y="24"/>
                    <a:pt x="24" y="0"/>
                    <a:pt x="54" y="0"/>
                  </a:cubicBezTo>
                  <a:lnTo>
                    <a:pt x="275" y="0"/>
                  </a:lnTo>
                  <a:cubicBezTo>
                    <a:pt x="305" y="0"/>
                    <a:pt x="328" y="24"/>
                    <a:pt x="328" y="54"/>
                  </a:cubicBezTo>
                  <a:cubicBezTo>
                    <a:pt x="328" y="83"/>
                    <a:pt x="305" y="107"/>
                    <a:pt x="275" y="10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4" name="Прямоугольник 103"/>
          <p:cNvSpPr/>
          <p:nvPr/>
        </p:nvSpPr>
        <p:spPr>
          <a:xfrm>
            <a:off x="5116046" y="2425687"/>
            <a:ext cx="2101636" cy="24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Где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применяется?</a:t>
            </a:r>
            <a:endParaRPr lang="ru-RU" sz="900" b="1" strike="sngStrik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5124640" y="2641620"/>
            <a:ext cx="225032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825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ХХХХХХХ</a:t>
            </a:r>
          </a:p>
          <a:p>
            <a:pPr marL="171450" indent="-825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ХХХХХХХ </a:t>
            </a:r>
          </a:p>
          <a:p>
            <a:pPr marL="171450" indent="-825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ХХХХХХХ</a:t>
            </a:r>
          </a:p>
          <a:p>
            <a:pPr marL="171450" indent="-825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ХХХХХХХ</a:t>
            </a:r>
          </a:p>
          <a:p>
            <a:pPr marL="171450" indent="-825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ХХХХХХХ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355871" y="4622839"/>
            <a:ext cx="213082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b="1" dirty="0" smtClean="0">
                <a:solidFill>
                  <a:srgbClr val="00A4A0"/>
                </a:solidFill>
                <a:latin typeface="Arial Narrow" panose="020B0606020202030204" pitchFamily="34" charset="0"/>
                <a:cs typeface="Microsoft Sans Serif"/>
              </a:rPr>
              <a:t>Объем потребления рынка: ХХХ т / ХХ,Х млрд руб.</a:t>
            </a:r>
            <a:endParaRPr lang="ru-RU" sz="1300" b="1" dirty="0">
              <a:solidFill>
                <a:srgbClr val="00A4A0"/>
              </a:solidFill>
              <a:latin typeface="Arial Narrow" panose="020B0606020202030204" pitchFamily="34" charset="0"/>
              <a:cs typeface="Microsoft Sans Serif"/>
            </a:endParaRPr>
          </a:p>
        </p:txBody>
      </p:sp>
      <p:graphicFrame>
        <p:nvGraphicFramePr>
          <p:cNvPr id="110" name="Таблица 10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5072021"/>
              </p:ext>
            </p:extLst>
          </p:nvPr>
        </p:nvGraphicFramePr>
        <p:xfrm>
          <a:off x="8488408" y="1520502"/>
          <a:ext cx="3475798" cy="281494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803234">
                  <a:extLst>
                    <a:ext uri="{9D8B030D-6E8A-4147-A177-3AD203B41FA5}">
                      <a16:colId xmlns:a16="http://schemas.microsoft.com/office/drawing/2014/main" val="3791656999"/>
                    </a:ext>
                  </a:extLst>
                </a:gridCol>
                <a:gridCol w="672564">
                  <a:extLst>
                    <a:ext uri="{9D8B030D-6E8A-4147-A177-3AD203B41FA5}">
                      <a16:colId xmlns:a16="http://schemas.microsoft.com/office/drawing/2014/main" val="247383513"/>
                    </a:ext>
                  </a:extLst>
                </a:gridCol>
              </a:tblGrid>
              <a:tr h="42252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отраслевому плану мероприятий по </a:t>
                      </a:r>
                      <a:r>
                        <a:rPr lang="ru-RU" sz="12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импортозамещению</a:t>
                      </a:r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(шифр</a:t>
                      </a:r>
                      <a:r>
                        <a:rPr lang="ru-RU" sz="12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✗</a:t>
                      </a:r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</a:t>
                      </a:r>
                      <a:r>
                        <a:rPr lang="ru-RU" sz="1200" b="1" u="none" strike="noStrike" dirty="0" smtClean="0">
                          <a:solidFill>
                            <a:srgbClr val="00A4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✓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94659978"/>
                  </a:ext>
                </a:extLst>
              </a:tr>
              <a:tr h="67688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перечню критических комплектующих изделий, необходимых для отраслей промышленности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✗</a:t>
                      </a:r>
                      <a:r>
                        <a:rPr lang="ru-RU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</a:t>
                      </a:r>
                      <a:r>
                        <a:rPr lang="ru-RU" sz="1200" b="1" u="none" strike="noStrike" dirty="0" smtClean="0">
                          <a:solidFill>
                            <a:srgbClr val="00A4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✓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8454777"/>
                  </a:ext>
                </a:extLst>
              </a:tr>
              <a:tr h="82982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перечню жизненно необходимых и важнейших лекарственных препаратов для медицинского применения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✗</a:t>
                      </a:r>
                      <a:r>
                        <a:rPr lang="ru-RU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</a:t>
                      </a:r>
                      <a:r>
                        <a:rPr lang="ru-RU" sz="1200" b="1" u="none" strike="noStrike" dirty="0" smtClean="0">
                          <a:solidFill>
                            <a:srgbClr val="00A4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✓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72397602"/>
                  </a:ext>
                </a:extLst>
              </a:tr>
              <a:tr h="88570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перечню стратегически значимых лекарственных средств, производство которых должно быть обеспечено на территории Российской Федерации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✗</a:t>
                      </a:r>
                      <a:r>
                        <a:rPr lang="ru-RU" sz="12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/ </a:t>
                      </a:r>
                      <a:r>
                        <a:rPr lang="ru-RU" sz="1200" b="1" u="none" strike="noStrike" dirty="0" smtClean="0">
                          <a:solidFill>
                            <a:srgbClr val="00A4A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✓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6942453"/>
                  </a:ext>
                </a:extLst>
              </a:tr>
            </a:tbl>
          </a:graphicData>
        </a:graphic>
      </p:graphicFrame>
      <p:sp>
        <p:nvSpPr>
          <p:cNvPr id="111" name="TextBox 110"/>
          <p:cNvSpPr txBox="1"/>
          <p:nvPr/>
        </p:nvSpPr>
        <p:spPr>
          <a:xfrm>
            <a:off x="8383633" y="1215915"/>
            <a:ext cx="36133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Соответствие продукции: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8397128" y="4678297"/>
            <a:ext cx="373271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Информация о дополнительных требованиях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(параметрах, характеристиках, ограничениях) (при необходимости):</a:t>
            </a:r>
          </a:p>
          <a:p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«ХХХХХХХХХХХХХХХХ»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>
            <a:off x="3369" y="549513"/>
            <a:ext cx="121920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64" name="Прямоугольник 63"/>
          <p:cNvSpPr/>
          <p:nvPr/>
        </p:nvSpPr>
        <p:spPr>
          <a:xfrm>
            <a:off x="1" y="555391"/>
            <a:ext cx="711740" cy="51945"/>
          </a:xfrm>
          <a:prstGeom prst="rect">
            <a:avLst/>
          </a:prstGeom>
          <a:solidFill>
            <a:srgbClr val="00A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73"/>
          </a:p>
        </p:txBody>
      </p:sp>
      <p:sp>
        <p:nvSpPr>
          <p:cNvPr id="65" name="Прямоугольник 64"/>
          <p:cNvSpPr/>
          <p:nvPr/>
        </p:nvSpPr>
        <p:spPr>
          <a:xfrm>
            <a:off x="-1" y="6668814"/>
            <a:ext cx="12195369" cy="190128"/>
          </a:xfrm>
          <a:prstGeom prst="rect">
            <a:avLst/>
          </a:prstGeom>
          <a:solidFill>
            <a:srgbClr val="00A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73"/>
          </a:p>
        </p:txBody>
      </p:sp>
      <p:sp>
        <p:nvSpPr>
          <p:cNvPr id="66" name="TextBox 65"/>
          <p:cNvSpPr txBox="1"/>
          <p:nvPr/>
        </p:nvSpPr>
        <p:spPr>
          <a:xfrm>
            <a:off x="3116659" y="2021857"/>
            <a:ext cx="2051349" cy="297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ru-RU" sz="11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Страны-импортеры:</a:t>
            </a:r>
            <a:endParaRPr lang="ru-RU" sz="11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4597222" y="341647"/>
            <a:ext cx="198483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b="1" dirty="0">
                <a:latin typeface="Arial" panose="020B0604020202020204" pitchFamily="34" charset="0"/>
              </a:rPr>
              <a:t> </a:t>
            </a:r>
            <a:r>
              <a:rPr lang="ru-RU" sz="1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(наименование продукции) 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60306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6096001" y="574652"/>
            <a:ext cx="3670300" cy="58588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45312" y="772464"/>
            <a:ext cx="30201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Arial Narrow" panose="020B0606020202030204" pitchFamily="34" charset="0"/>
                <a:cs typeface="Microsoft Sans Serif"/>
              </a:rPr>
              <a:t>Основные производители</a:t>
            </a:r>
            <a:endParaRPr lang="ru-RU" sz="1600" dirty="0">
              <a:latin typeface="Arial Narrow" panose="020B0606020202030204" pitchFamily="34" charset="0"/>
              <a:cs typeface="Microsoft Sans Serif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15911" y="772464"/>
            <a:ext cx="3402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Arial Narrow" panose="020B0606020202030204" pitchFamily="34" charset="0"/>
                <a:cs typeface="Microsoft Sans Serif"/>
              </a:rPr>
              <a:t>Основные потребители </a:t>
            </a:r>
            <a:br>
              <a:rPr lang="ru-RU" sz="1600" b="1" dirty="0" smtClean="0">
                <a:latin typeface="Arial Narrow" panose="020B0606020202030204" pitchFamily="34" charset="0"/>
                <a:cs typeface="Microsoft Sans Serif"/>
              </a:rPr>
            </a:br>
            <a:r>
              <a:rPr lang="ru-RU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Narrow" panose="020B0606020202030204" pitchFamily="34" charset="0"/>
                <a:cs typeface="Microsoft Sans Serif"/>
              </a:rPr>
              <a:t>(с указанием объема потребления)</a:t>
            </a:r>
            <a:endParaRPr lang="ru-RU" sz="1200" dirty="0">
              <a:solidFill>
                <a:schemeClr val="tx1">
                  <a:lumMod val="50000"/>
                  <a:lumOff val="50000"/>
                </a:schemeClr>
              </a:solidFill>
              <a:latin typeface="Arial Narrow" panose="020B0606020202030204" pitchFamily="34" charset="0"/>
              <a:cs typeface="Microsoft Sans Serif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2949" y="3454140"/>
            <a:ext cx="4929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 b="1">
                <a:latin typeface="Arial Narrow" panose="020B0606020202030204" pitchFamily="34" charset="0"/>
                <a:cs typeface="Microsoft Sans Serif"/>
              </a:defRPr>
            </a:lvl1pPr>
          </a:lstStyle>
          <a:p>
            <a:r>
              <a:rPr lang="ru-RU" dirty="0" smtClean="0"/>
              <a:t>Будущие/потенциальные </a:t>
            </a:r>
            <a:r>
              <a:rPr lang="ru-RU" dirty="0"/>
              <a:t>производители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(указать проекты при наличии и объем мощностей)</a:t>
            </a:r>
            <a:endParaRPr lang="ru-RU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82949" y="152101"/>
            <a:ext cx="11143513" cy="4930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0" kern="1200">
                <a:solidFill>
                  <a:schemeClr val="tx1"/>
                </a:solidFill>
                <a:latin typeface="Arial Black" panose="020B0A040201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b="1" dirty="0" smtClean="0">
                <a:latin typeface="Arial" panose="020B0604020202020204" pitchFamily="34" charset="0"/>
              </a:rPr>
              <a:t>Участники рынка</a:t>
            </a:r>
            <a:endParaRPr lang="ru-RU" b="1" dirty="0">
              <a:latin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13391" y="1179819"/>
            <a:ext cx="508730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i="0" dirty="0" smtClean="0">
                <a:effectLst/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  <a:endParaRPr lang="ru-RU" sz="12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533191" y="1281419"/>
            <a:ext cx="508730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i="0" dirty="0" smtClean="0">
                <a:effectLst/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  <a:endParaRPr lang="ru-RU" sz="1200" dirty="0"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4572" y="772465"/>
            <a:ext cx="1801813" cy="992836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9239" y="1927274"/>
            <a:ext cx="1491441" cy="977994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88998" y="2956953"/>
            <a:ext cx="1331502" cy="925556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61602" y="4034501"/>
            <a:ext cx="1409700" cy="962025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61602" y="5222738"/>
            <a:ext cx="1409700" cy="742950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485995" y="3979466"/>
            <a:ext cx="508730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i="0" dirty="0" smtClean="0">
                <a:effectLst/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  <a:endParaRPr lang="ru-RU" sz="1200" dirty="0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3369" y="549513"/>
            <a:ext cx="121920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1" y="555391"/>
            <a:ext cx="711740" cy="51945"/>
          </a:xfrm>
          <a:prstGeom prst="rect">
            <a:avLst/>
          </a:prstGeom>
          <a:solidFill>
            <a:srgbClr val="00A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73"/>
          </a:p>
        </p:txBody>
      </p:sp>
      <p:sp>
        <p:nvSpPr>
          <p:cNvPr id="24" name="Прямоугольник 23"/>
          <p:cNvSpPr/>
          <p:nvPr/>
        </p:nvSpPr>
        <p:spPr>
          <a:xfrm>
            <a:off x="-1" y="6668814"/>
            <a:ext cx="12195369" cy="190128"/>
          </a:xfrm>
          <a:prstGeom prst="rect">
            <a:avLst/>
          </a:prstGeom>
          <a:solidFill>
            <a:srgbClr val="00A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73"/>
          </a:p>
        </p:txBody>
      </p:sp>
    </p:spTree>
    <p:extLst>
      <p:ext uri="{BB962C8B-B14F-4D97-AF65-F5344CB8AC3E}">
        <p14:creationId xmlns:p14="http://schemas.microsoft.com/office/powerpoint/2010/main" val="26298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1" y="685943"/>
            <a:ext cx="12192001" cy="36452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41312" y="4551774"/>
            <a:ext cx="108826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i="0" dirty="0" smtClean="0">
                <a:effectLst/>
                <a:latin typeface="Roboto"/>
              </a:rPr>
              <a:t>Иные важные аспекты, требующие внимания.</a:t>
            </a:r>
          </a:p>
          <a:p>
            <a:r>
              <a:rPr lang="ru-RU" sz="1200" b="1" dirty="0" smtClean="0">
                <a:latin typeface="Roboto"/>
              </a:rPr>
              <a:t>Например, </a:t>
            </a:r>
            <a:r>
              <a:rPr lang="ru-RU" sz="1200" b="1" dirty="0">
                <a:latin typeface="Roboto"/>
              </a:rPr>
              <a:t>в</a:t>
            </a:r>
            <a:r>
              <a:rPr lang="ru-RU" sz="1200" b="1" i="0" dirty="0" smtClean="0">
                <a:effectLst/>
                <a:latin typeface="Roboto"/>
              </a:rPr>
              <a:t>озможные риски сокращения производства продукции в РФ на действующих мощностях </a:t>
            </a:r>
            <a:r>
              <a:rPr lang="ru-RU" sz="1200" b="1" i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Roboto"/>
              </a:rPr>
              <a:t>(при наличии)</a:t>
            </a:r>
            <a:r>
              <a:rPr lang="ru-RU" sz="1200" b="1" i="0" dirty="0" smtClean="0">
                <a:effectLst/>
                <a:latin typeface="Roboto"/>
              </a:rPr>
              <a:t>:</a:t>
            </a:r>
            <a:endParaRPr lang="ru-RU" sz="12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3129" y="673243"/>
            <a:ext cx="31170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0" dirty="0" smtClean="0">
                <a:solidFill>
                  <a:srgbClr val="00A4A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Прогноз на текущий момент</a:t>
            </a:r>
            <a:endParaRPr lang="ru-RU" b="1" dirty="0">
              <a:solidFill>
                <a:srgbClr val="00A4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33416" y="673243"/>
            <a:ext cx="57835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A4A0"/>
                </a:solidFill>
                <a:latin typeface="Roboto"/>
              </a:rPr>
              <a:t>Прогноз с учетом поддержки проекта(</a:t>
            </a:r>
            <a:r>
              <a:rPr lang="ru-RU" b="1" dirty="0" err="1" smtClean="0">
                <a:solidFill>
                  <a:srgbClr val="00A4A0"/>
                </a:solidFill>
                <a:latin typeface="Roboto"/>
              </a:rPr>
              <a:t>ов</a:t>
            </a:r>
            <a:r>
              <a:rPr lang="ru-RU" b="1" dirty="0" smtClean="0">
                <a:solidFill>
                  <a:srgbClr val="00A4A0"/>
                </a:solidFill>
                <a:latin typeface="Roboto"/>
              </a:rPr>
              <a:t>) </a:t>
            </a:r>
            <a:br>
              <a:rPr lang="ru-RU" b="1" dirty="0" smtClean="0">
                <a:solidFill>
                  <a:srgbClr val="00A4A0"/>
                </a:solidFill>
                <a:latin typeface="Roboto"/>
              </a:rPr>
            </a:br>
            <a:r>
              <a:rPr lang="ru-RU" b="1" dirty="0" smtClean="0">
                <a:solidFill>
                  <a:srgbClr val="00A4A0"/>
                </a:solidFill>
                <a:latin typeface="Roboto"/>
              </a:rPr>
              <a:t>по производству продукции</a:t>
            </a:r>
            <a:endParaRPr lang="ru-RU" b="1" dirty="0">
              <a:solidFill>
                <a:srgbClr val="00A4A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868991" y="4077419"/>
            <a:ext cx="148590" cy="148590"/>
          </a:xfrm>
          <a:prstGeom prst="rect">
            <a:avLst/>
          </a:prstGeom>
          <a:solidFill>
            <a:srgbClr val="00C9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2997336" y="4028604"/>
            <a:ext cx="140974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Потребление в РФ</a:t>
            </a:r>
            <a:r>
              <a:rPr lang="en-US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000" b="1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4542058" y="4077419"/>
            <a:ext cx="148590" cy="14859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4734330" y="4032344"/>
            <a:ext cx="156090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Производство </a:t>
            </a:r>
            <a:r>
              <a:rPr lang="ru-RU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РФ</a:t>
            </a:r>
            <a:r>
              <a:rPr lang="en-U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000" b="1" dirty="0"/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3369" y="549513"/>
            <a:ext cx="121920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1" y="555391"/>
            <a:ext cx="711740" cy="51945"/>
          </a:xfrm>
          <a:prstGeom prst="rect">
            <a:avLst/>
          </a:prstGeom>
          <a:solidFill>
            <a:srgbClr val="00A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73"/>
          </a:p>
        </p:txBody>
      </p:sp>
      <p:sp>
        <p:nvSpPr>
          <p:cNvPr id="41" name="Прямоугольник 40"/>
          <p:cNvSpPr/>
          <p:nvPr/>
        </p:nvSpPr>
        <p:spPr>
          <a:xfrm>
            <a:off x="-1" y="6668814"/>
            <a:ext cx="12195369" cy="190128"/>
          </a:xfrm>
          <a:prstGeom prst="rect">
            <a:avLst/>
          </a:prstGeom>
          <a:solidFill>
            <a:srgbClr val="00A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73"/>
          </a:p>
        </p:txBody>
      </p:sp>
      <p:sp>
        <p:nvSpPr>
          <p:cNvPr id="43" name="Заголовок 1"/>
          <p:cNvSpPr txBox="1">
            <a:spLocks/>
          </p:cNvSpPr>
          <p:nvPr/>
        </p:nvSpPr>
        <p:spPr>
          <a:xfrm>
            <a:off x="382949" y="117430"/>
            <a:ext cx="11143513" cy="4930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0" kern="1200">
                <a:solidFill>
                  <a:schemeClr val="tx1"/>
                </a:solidFill>
                <a:latin typeface="Arial Black" panose="020B0A040201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ru-RU" b="1" dirty="0" smtClean="0">
                <a:latin typeface="Arial" panose="020B0604020202020204" pitchFamily="34" charset="0"/>
              </a:rPr>
              <a:t>Прогноз динамики потребления «ХХХХХХХХХ» </a:t>
            </a:r>
            <a:endParaRPr lang="ru-RU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355871" y="4944989"/>
            <a:ext cx="108826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i="0" dirty="0" smtClean="0">
                <a:effectLst/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>
                <a:latin typeface="Roboto"/>
              </a:rPr>
              <a:t>……..</a:t>
            </a:r>
            <a:endParaRPr lang="ru-RU" sz="1200" dirty="0"/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6096000" y="685943"/>
            <a:ext cx="0" cy="2849737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6385071" y="4077419"/>
            <a:ext cx="148590" cy="148590"/>
          </a:xfrm>
          <a:prstGeom prst="rect">
            <a:avLst/>
          </a:prstGeom>
          <a:pattFill prst="wdDnDiag">
            <a:fgClr>
              <a:schemeClr val="bg1"/>
            </a:fgClr>
            <a:bgClr>
              <a:srgbClr val="00A4A0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6559346" y="4028604"/>
            <a:ext cx="95744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Импорт</a:t>
            </a:r>
            <a:endParaRPr lang="ru-RU" sz="1000" b="1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7319229" y="4077419"/>
            <a:ext cx="148590" cy="148590"/>
          </a:xfrm>
          <a:prstGeom prst="rect">
            <a:avLst/>
          </a:prstGeom>
          <a:pattFill prst="wdUpDiag">
            <a:fgClr>
              <a:schemeClr val="bg1"/>
            </a:fgClr>
            <a:bgClr>
              <a:schemeClr val="accent6">
                <a:lumMod val="60000"/>
                <a:lumOff val="4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7493504" y="4028604"/>
            <a:ext cx="95744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Экспорт</a:t>
            </a:r>
            <a:endParaRPr lang="ru-RU" sz="1000" b="1" dirty="0"/>
          </a:p>
        </p:txBody>
      </p:sp>
      <p:grpSp>
        <p:nvGrpSpPr>
          <p:cNvPr id="13" name="Группа 12"/>
          <p:cNvGrpSpPr/>
          <p:nvPr/>
        </p:nvGrpSpPr>
        <p:grpSpPr>
          <a:xfrm>
            <a:off x="194361" y="1124555"/>
            <a:ext cx="5617545" cy="2764524"/>
            <a:chOff x="194361" y="861805"/>
            <a:chExt cx="5617545" cy="2764524"/>
          </a:xfrm>
        </p:grpSpPr>
        <p:grpSp>
          <p:nvGrpSpPr>
            <p:cNvPr id="2" name="Группа 1"/>
            <p:cNvGrpSpPr/>
            <p:nvPr/>
          </p:nvGrpSpPr>
          <p:grpSpPr>
            <a:xfrm>
              <a:off x="194361" y="861805"/>
              <a:ext cx="5617545" cy="2764524"/>
              <a:chOff x="382949" y="833820"/>
              <a:chExt cx="5617545" cy="2764524"/>
            </a:xfrm>
          </p:grpSpPr>
          <p:graphicFrame>
            <p:nvGraphicFramePr>
              <p:cNvPr id="11" name="Диаграмма 10"/>
              <p:cNvGraphicFramePr/>
              <p:nvPr>
                <p:extLst>
                  <p:ext uri="{D42A27DB-BD31-4B8C-83A1-F6EECF244321}">
                    <p14:modId xmlns:p14="http://schemas.microsoft.com/office/powerpoint/2010/main" val="4137097904"/>
                  </p:ext>
                </p:extLst>
              </p:nvPr>
            </p:nvGraphicFramePr>
            <p:xfrm>
              <a:off x="382949" y="1078132"/>
              <a:ext cx="5463987" cy="2520212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graphicFrame>
            <p:nvGraphicFramePr>
              <p:cNvPr id="29" name="Диаграмма 28"/>
              <p:cNvGraphicFramePr/>
              <p:nvPr>
                <p:extLst>
                  <p:ext uri="{D42A27DB-BD31-4B8C-83A1-F6EECF244321}">
                    <p14:modId xmlns:p14="http://schemas.microsoft.com/office/powerpoint/2010/main" val="2467998910"/>
                  </p:ext>
                </p:extLst>
              </p:nvPr>
            </p:nvGraphicFramePr>
            <p:xfrm>
              <a:off x="854122" y="833820"/>
              <a:ext cx="5146372" cy="2520212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</p:grpSp>
        <p:cxnSp>
          <p:nvCxnSpPr>
            <p:cNvPr id="8" name="Прямая соединительная линия 7"/>
            <p:cNvCxnSpPr/>
            <p:nvPr/>
          </p:nvCxnSpPr>
          <p:spPr>
            <a:xfrm>
              <a:off x="1490665" y="1262064"/>
              <a:ext cx="0" cy="2005012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>
              <a:off x="2189103" y="1262064"/>
              <a:ext cx="0" cy="2005012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>
              <a:off x="2879666" y="1262064"/>
              <a:ext cx="0" cy="2005012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>
              <a:off x="3574991" y="1262064"/>
              <a:ext cx="0" cy="2005012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>
              <a:off x="4265553" y="1262064"/>
              <a:ext cx="0" cy="2005012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56"/>
            <p:cNvCxnSpPr/>
            <p:nvPr/>
          </p:nvCxnSpPr>
          <p:spPr>
            <a:xfrm>
              <a:off x="4956115" y="1262064"/>
              <a:ext cx="0" cy="2005012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Группа 48"/>
          <p:cNvGrpSpPr/>
          <p:nvPr/>
        </p:nvGrpSpPr>
        <p:grpSpPr>
          <a:xfrm>
            <a:off x="6305082" y="1151162"/>
            <a:ext cx="5623532" cy="2750077"/>
            <a:chOff x="194361" y="876252"/>
            <a:chExt cx="5623532" cy="2750077"/>
          </a:xfrm>
        </p:grpSpPr>
        <p:grpSp>
          <p:nvGrpSpPr>
            <p:cNvPr id="58" name="Группа 57"/>
            <p:cNvGrpSpPr/>
            <p:nvPr/>
          </p:nvGrpSpPr>
          <p:grpSpPr>
            <a:xfrm>
              <a:off x="194361" y="876252"/>
              <a:ext cx="5623532" cy="2750077"/>
              <a:chOff x="382949" y="848267"/>
              <a:chExt cx="5623532" cy="2750077"/>
            </a:xfrm>
          </p:grpSpPr>
          <p:graphicFrame>
            <p:nvGraphicFramePr>
              <p:cNvPr id="66" name="Диаграмма 65"/>
              <p:cNvGraphicFramePr/>
              <p:nvPr>
                <p:extLst>
                  <p:ext uri="{D42A27DB-BD31-4B8C-83A1-F6EECF244321}">
                    <p14:modId xmlns:p14="http://schemas.microsoft.com/office/powerpoint/2010/main" val="3876472323"/>
                  </p:ext>
                </p:extLst>
              </p:nvPr>
            </p:nvGraphicFramePr>
            <p:xfrm>
              <a:off x="382949" y="1078132"/>
              <a:ext cx="5463987" cy="2520212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  <p:graphicFrame>
            <p:nvGraphicFramePr>
              <p:cNvPr id="67" name="Диаграмма 66"/>
              <p:cNvGraphicFramePr/>
              <p:nvPr>
                <p:extLst>
                  <p:ext uri="{D42A27DB-BD31-4B8C-83A1-F6EECF244321}">
                    <p14:modId xmlns:p14="http://schemas.microsoft.com/office/powerpoint/2010/main" val="1704548411"/>
                  </p:ext>
                </p:extLst>
              </p:nvPr>
            </p:nvGraphicFramePr>
            <p:xfrm>
              <a:off x="860109" y="848267"/>
              <a:ext cx="5146372" cy="2520212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5"/>
              </a:graphicData>
            </a:graphic>
          </p:graphicFrame>
        </p:grpSp>
        <p:cxnSp>
          <p:nvCxnSpPr>
            <p:cNvPr id="60" name="Прямая соединительная линия 59"/>
            <p:cNvCxnSpPr/>
            <p:nvPr/>
          </p:nvCxnSpPr>
          <p:spPr>
            <a:xfrm>
              <a:off x="1490665" y="1262064"/>
              <a:ext cx="0" cy="2005012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>
              <a:off x="2189103" y="1262064"/>
              <a:ext cx="0" cy="2005012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/>
            <p:nvPr/>
          </p:nvCxnSpPr>
          <p:spPr>
            <a:xfrm>
              <a:off x="2879666" y="1262064"/>
              <a:ext cx="0" cy="2005012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62"/>
            <p:cNvCxnSpPr/>
            <p:nvPr/>
          </p:nvCxnSpPr>
          <p:spPr>
            <a:xfrm>
              <a:off x="3574991" y="1262064"/>
              <a:ext cx="0" cy="2005012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/>
            <p:nvPr/>
          </p:nvCxnSpPr>
          <p:spPr>
            <a:xfrm>
              <a:off x="4265553" y="1262064"/>
              <a:ext cx="0" cy="2005012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64"/>
            <p:cNvCxnSpPr/>
            <p:nvPr/>
          </p:nvCxnSpPr>
          <p:spPr>
            <a:xfrm>
              <a:off x="4956115" y="1262064"/>
              <a:ext cx="0" cy="2005012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Прямоугольник 3"/>
          <p:cNvSpPr/>
          <p:nvPr/>
        </p:nvSpPr>
        <p:spPr>
          <a:xfrm>
            <a:off x="4522363" y="323059"/>
            <a:ext cx="198483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b="1" dirty="0">
                <a:latin typeface="Arial" panose="020B0604020202020204" pitchFamily="34" charset="0"/>
              </a:rPr>
              <a:t> </a:t>
            </a:r>
            <a:r>
              <a:rPr lang="ru-RU" sz="1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</a:rPr>
              <a:t>(наименование продукции) 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327034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417</Words>
  <Application>Microsoft Office PowerPoint</Application>
  <PresentationFormat>Широкоэкранный</PresentationFormat>
  <Paragraphs>156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Microsoft Sans Serif</vt:lpstr>
      <vt:lpstr>Roboto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Саймухудинова Юлия Авзадиновна</dc:creator>
  <cp:lastModifiedBy>Саймухудинова Юлия Авзадиновна</cp:lastModifiedBy>
  <cp:revision>55</cp:revision>
  <cp:lastPrinted>2024-03-25T06:18:45Z</cp:lastPrinted>
  <dcterms:created xsi:type="dcterms:W3CDTF">2024-03-21T11:33:01Z</dcterms:created>
  <dcterms:modified xsi:type="dcterms:W3CDTF">2024-04-23T08:34:48Z</dcterms:modified>
</cp:coreProperties>
</file>