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10"/>
  </p:notesMasterIdLst>
  <p:sldIdLst>
    <p:sldId id="292" r:id="rId2"/>
    <p:sldId id="289" r:id="rId3"/>
    <p:sldId id="288" r:id="rId4"/>
    <p:sldId id="308" r:id="rId5"/>
    <p:sldId id="297" r:id="rId6"/>
    <p:sldId id="295" r:id="rId7"/>
    <p:sldId id="299" r:id="rId8"/>
    <p:sldId id="309" r:id="rId9"/>
  </p:sldIdLst>
  <p:sldSz cx="9906000" cy="6858000" type="A4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3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Сусленникова Екатерина Александровна" initials="СЕА" lastIdx="15" clrIdx="0">
    <p:extLst>
      <p:ext uri="{19B8F6BF-5375-455C-9EA6-DF929625EA0E}">
        <p15:presenceInfo xmlns:p15="http://schemas.microsoft.com/office/powerpoint/2012/main" userId="S-1-5-21-380199534-1664521907-255633080-1504" providerId="AD"/>
      </p:ext>
    </p:extLst>
  </p:cmAuthor>
  <p:cmAuthor id="2" name="Аникин Вадим Юрьевич" initials="АВЮ" lastIdx="1" clrIdx="1">
    <p:extLst>
      <p:ext uri="{19B8F6BF-5375-455C-9EA6-DF929625EA0E}">
        <p15:presenceInfo xmlns:p15="http://schemas.microsoft.com/office/powerpoint/2012/main" userId="S-1-5-21-380199534-1664521907-255633080-199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E5FF"/>
    <a:srgbClr val="CCCCFF"/>
    <a:srgbClr val="725094"/>
    <a:srgbClr val="699BFF"/>
    <a:srgbClr val="FFFFFF"/>
    <a:srgbClr val="F7F7F7"/>
    <a:srgbClr val="EBDDF5"/>
    <a:srgbClr val="F8F7F7"/>
    <a:srgbClr val="F9F9F9"/>
    <a:srgbClr val="F2F2F2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772" autoAdjust="0"/>
    <p:restoredTop sz="94957" autoAdjust="0"/>
  </p:normalViewPr>
  <p:slideViewPr>
    <p:cSldViewPr snapToGrid="0" snapToObjects="1">
      <p:cViewPr varScale="1">
        <p:scale>
          <a:sx n="99" d="100"/>
          <a:sy n="99" d="100"/>
        </p:scale>
        <p:origin x="492" y="84"/>
      </p:cViewPr>
      <p:guideLst>
        <p:guide orient="horz" pos="2205"/>
        <p:guide pos="33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0A723F-4A47-9F47-A391-A11424485884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6D908E-0CE7-BC45-B07B-542B99614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71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D908E-0CE7-BC45-B07B-542B996149E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73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D908E-0CE7-BC45-B07B-542B996149E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962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19798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76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77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34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723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133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898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61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0" y="6460067"/>
            <a:ext cx="9906000" cy="397933"/>
          </a:xfrm>
          <a:prstGeom prst="rect">
            <a:avLst/>
          </a:prstGeom>
          <a:solidFill>
            <a:srgbClr val="725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1038" y="6460066"/>
            <a:ext cx="222885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81363" y="6460066"/>
            <a:ext cx="334327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96113" y="6460066"/>
            <a:ext cx="22288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30D6855-BC5C-7C46-B323-1FEC923C7F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018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75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478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D6855-BC5C-7C46-B323-1FEC923C7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513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/>
          <p:nvPr/>
        </p:nvSpPr>
        <p:spPr>
          <a:xfrm>
            <a:off x="-4455" y="2292857"/>
            <a:ext cx="5940000" cy="15076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6760" y="2462134"/>
            <a:ext cx="561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Arial" charset="0"/>
                <a:ea typeface="Arial" charset="0"/>
                <a:cs typeface="Arial" charset="0"/>
              </a:rPr>
              <a:t>Наименование компании с указанием организационно-правовой формы</a:t>
            </a:r>
            <a:endParaRPr lang="en-US" sz="16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6760" y="3311490"/>
            <a:ext cx="5615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Название проекта</a:t>
            </a:r>
            <a:endParaRPr lang="en-US" sz="1600" dirty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1099" y="4389028"/>
            <a:ext cx="27878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ФИО</a:t>
            </a:r>
          </a:p>
          <a:p>
            <a:r>
              <a:rPr lang="ru-RU" sz="16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Должность докладчика</a:t>
            </a:r>
            <a:endParaRPr lang="en-US" sz="1600" dirty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83384" y="6285910"/>
            <a:ext cx="426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«__»________ 20___ </a:t>
            </a:r>
            <a:r>
              <a:rPr lang="ru-RU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г.</a:t>
            </a:r>
            <a:endParaRPr lang="en-US" sz="1600" dirty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7288108" y="194456"/>
            <a:ext cx="2755204" cy="1120139"/>
            <a:chOff x="6398157" y="1833951"/>
            <a:chExt cx="3127769" cy="1290014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6398157" y="1833951"/>
              <a:ext cx="2826806" cy="1290014"/>
            </a:xfrm>
            <a:prstGeom prst="rect">
              <a:avLst/>
            </a:prstGeom>
            <a:noFill/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725094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532719" y="1947571"/>
              <a:ext cx="2993207" cy="109880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solidFill>
                    <a:srgbClr val="72509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ДАННЫЙ СЛАЙД </a:t>
              </a:r>
            </a:p>
            <a:p>
              <a:r>
                <a:rPr lang="ru-RU" sz="1400" b="1" dirty="0" smtClean="0">
                  <a:solidFill>
                    <a:srgbClr val="72509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ОФОРМЛЯЕТСЯ </a:t>
              </a:r>
            </a:p>
            <a:p>
              <a:r>
                <a:rPr lang="ru-RU" sz="1400" b="1" dirty="0" smtClean="0">
                  <a:solidFill>
                    <a:srgbClr val="72509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ФИРМЕННОМ СТИЛЕ </a:t>
              </a:r>
            </a:p>
            <a:p>
              <a:r>
                <a:rPr lang="ru-RU" sz="1400" b="1" dirty="0" smtClean="0">
                  <a:solidFill>
                    <a:srgbClr val="72509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ИНВЕСТОРА </a:t>
              </a:r>
              <a:endParaRPr lang="ru-RU" sz="1400" b="1" dirty="0">
                <a:solidFill>
                  <a:srgbClr val="72509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19587" y="480513"/>
            <a:ext cx="217027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ru-RU" sz="1600" dirty="0" smtClean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  <a:p>
            <a:r>
              <a:rPr lang="ru-RU" sz="16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Логотип Инвестора</a:t>
            </a:r>
          </a:p>
          <a:p>
            <a:endParaRPr lang="en-US" sz="1600" dirty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16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58247" y="414670"/>
            <a:ext cx="2000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>
                <a:latin typeface="Arial" pitchFamily="34" charset="0"/>
                <a:ea typeface="Arial" charset="0"/>
                <a:cs typeface="Arial" pitchFamily="34" charset="0"/>
              </a:rPr>
              <a:t>Об Инвесторе</a:t>
            </a:r>
            <a:endParaRPr lang="en-US" b="1" u="sng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246" y="1085349"/>
            <a:ext cx="91858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Arial" pitchFamily="34" charset="0"/>
                <a:ea typeface="Arial" charset="0"/>
                <a:cs typeface="Arial" pitchFamily="34" charset="0"/>
              </a:rPr>
              <a:t>Организационно-правовая форма «Наименование Инвестора» </a:t>
            </a:r>
            <a:r>
              <a:rPr lang="ru-RU" sz="1600" dirty="0" smtClean="0">
                <a:latin typeface="Arial" pitchFamily="34" charset="0"/>
                <a:ea typeface="Arial" charset="0"/>
                <a:cs typeface="Arial" pitchFamily="34" charset="0"/>
              </a:rPr>
              <a:t>– лидер среди производителей на территории России, работаем с 2011 года и т.п.</a:t>
            </a:r>
            <a:endParaRPr lang="en-US" sz="1600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8246" y="1754102"/>
            <a:ext cx="9356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725094"/>
                </a:solidFill>
                <a:latin typeface="Arial" pitchFamily="34" charset="0"/>
                <a:ea typeface="Arial" charset="0"/>
                <a:cs typeface="Arial" pitchFamily="34" charset="0"/>
              </a:rPr>
              <a:t>13</a:t>
            </a:r>
            <a:endParaRPr lang="en-US" sz="1400" b="1" dirty="0">
              <a:solidFill>
                <a:srgbClr val="725094"/>
              </a:solidFill>
              <a:latin typeface="Arial" pitchFamily="34" charset="0"/>
              <a:ea typeface="Arial" charset="0"/>
              <a:cs typeface="Arial" pitchFamily="34" charset="0"/>
            </a:endParaRPr>
          </a:p>
        </p:txBody>
      </p:sp>
      <p:sp>
        <p:nvSpPr>
          <p:cNvPr id="8" name="Rectangle 4"/>
          <p:cNvSpPr/>
          <p:nvPr/>
        </p:nvSpPr>
        <p:spPr>
          <a:xfrm>
            <a:off x="1193937" y="2001610"/>
            <a:ext cx="147475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Arial" pitchFamily="34" charset="0"/>
                <a:ea typeface="Arial" charset="0"/>
                <a:cs typeface="Arial" pitchFamily="34" charset="0"/>
              </a:rPr>
              <a:t>лет на рынке</a:t>
            </a:r>
            <a:endParaRPr lang="en-US" sz="1600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83464" y="1754102"/>
            <a:ext cx="9356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725094"/>
                </a:solidFill>
                <a:latin typeface="Arial" pitchFamily="34" charset="0"/>
                <a:ea typeface="Arial" charset="0"/>
                <a:cs typeface="Arial" pitchFamily="34" charset="0"/>
              </a:rPr>
              <a:t>25</a:t>
            </a:r>
            <a:endParaRPr lang="en-US" sz="1400" b="1" dirty="0">
              <a:solidFill>
                <a:srgbClr val="725094"/>
              </a:solidFill>
              <a:latin typeface="Arial" pitchFamily="34" charset="0"/>
              <a:ea typeface="Arial" charset="0"/>
              <a:cs typeface="Arial" pitchFamily="34" charset="0"/>
            </a:endParaRPr>
          </a:p>
        </p:txBody>
      </p:sp>
      <p:sp>
        <p:nvSpPr>
          <p:cNvPr id="10" name="Rectangle 6"/>
          <p:cNvSpPr/>
          <p:nvPr/>
        </p:nvSpPr>
        <p:spPr>
          <a:xfrm>
            <a:off x="4654359" y="2001610"/>
            <a:ext cx="255432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Arial" pitchFamily="34" charset="0"/>
                <a:ea typeface="Arial" charset="0"/>
                <a:cs typeface="Arial" pitchFamily="34" charset="0"/>
              </a:rPr>
              <a:t>видов продукции</a:t>
            </a:r>
            <a:endParaRPr lang="en-US" sz="1600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  <p:sp>
        <p:nvSpPr>
          <p:cNvPr id="11" name="Rectangle 32"/>
          <p:cNvSpPr/>
          <p:nvPr/>
        </p:nvSpPr>
        <p:spPr>
          <a:xfrm>
            <a:off x="4411148" y="5629848"/>
            <a:ext cx="1080000" cy="504000"/>
          </a:xfrm>
          <a:prstGeom prst="rect">
            <a:avLst/>
          </a:prstGeom>
          <a:noFill/>
          <a:ln>
            <a:solidFill>
              <a:srgbClr val="7250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002060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7371" y="4357344"/>
            <a:ext cx="29887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>
                <a:solidFill>
                  <a:srgbClr val="725094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Наши потребители</a:t>
            </a:r>
            <a:endParaRPr lang="en-US" b="1" u="sng" dirty="0">
              <a:solidFill>
                <a:srgbClr val="725094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75790"/>
              </p:ext>
            </p:extLst>
          </p:nvPr>
        </p:nvGraphicFramePr>
        <p:xfrm>
          <a:off x="377823" y="2827566"/>
          <a:ext cx="9373351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733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002060"/>
                        </a:buCl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n>
                            <a:noFill/>
                          </a:ln>
                          <a:latin typeface="Arial Narrow" pitchFamily="34" charset="0"/>
                        </a:rPr>
                        <a:t>…</a:t>
                      </a:r>
                      <a:endParaRPr lang="ru-RU" sz="1600" dirty="0">
                        <a:ln>
                          <a:noFill/>
                        </a:ln>
                        <a:latin typeface="Arial Narrow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002060"/>
                        </a:buCl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n>
                            <a:noFill/>
                          </a:ln>
                          <a:latin typeface="Arial Narrow" pitchFamily="34" charset="0"/>
                        </a:rPr>
                        <a:t>…</a:t>
                      </a:r>
                      <a:endParaRPr lang="ru-RU" sz="1600" dirty="0">
                        <a:ln>
                          <a:noFill/>
                        </a:ln>
                        <a:latin typeface="Arial Narrow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002060"/>
                        </a:buCl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n>
                            <a:noFill/>
                          </a:ln>
                          <a:latin typeface="Arial Narrow" pitchFamily="34" charset="0"/>
                        </a:rPr>
                        <a:t>…</a:t>
                      </a:r>
                      <a:endParaRPr lang="ru-RU" sz="1600" dirty="0">
                        <a:ln>
                          <a:noFill/>
                        </a:ln>
                        <a:latin typeface="Arial Narrow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002060"/>
                        </a:buCl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ln>
                            <a:noFill/>
                          </a:ln>
                          <a:latin typeface="Arial Narrow" pitchFamily="34" charset="0"/>
                        </a:rPr>
                        <a:t>…</a:t>
                      </a:r>
                      <a:endParaRPr lang="ru-RU" sz="1600" dirty="0">
                        <a:ln>
                          <a:noFill/>
                        </a:ln>
                        <a:latin typeface="Arial Narrow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Rectangle 32"/>
          <p:cNvSpPr/>
          <p:nvPr/>
        </p:nvSpPr>
        <p:spPr>
          <a:xfrm>
            <a:off x="4411148" y="4909848"/>
            <a:ext cx="1080000" cy="504000"/>
          </a:xfrm>
          <a:prstGeom prst="rect">
            <a:avLst/>
          </a:prstGeom>
          <a:noFill/>
          <a:ln>
            <a:solidFill>
              <a:srgbClr val="7250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002060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32"/>
          <p:cNvSpPr/>
          <p:nvPr/>
        </p:nvSpPr>
        <p:spPr>
          <a:xfrm>
            <a:off x="5707148" y="5629848"/>
            <a:ext cx="1080000" cy="504000"/>
          </a:xfrm>
          <a:prstGeom prst="rect">
            <a:avLst/>
          </a:prstGeom>
          <a:noFill/>
          <a:ln>
            <a:solidFill>
              <a:srgbClr val="7250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002060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32"/>
          <p:cNvSpPr/>
          <p:nvPr/>
        </p:nvSpPr>
        <p:spPr>
          <a:xfrm>
            <a:off x="5707148" y="4909848"/>
            <a:ext cx="1080000" cy="504000"/>
          </a:xfrm>
          <a:prstGeom prst="rect">
            <a:avLst/>
          </a:prstGeom>
          <a:noFill/>
          <a:ln>
            <a:solidFill>
              <a:srgbClr val="7250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002060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32"/>
          <p:cNvSpPr/>
          <p:nvPr/>
        </p:nvSpPr>
        <p:spPr>
          <a:xfrm>
            <a:off x="7003148" y="5629848"/>
            <a:ext cx="1080000" cy="504000"/>
          </a:xfrm>
          <a:prstGeom prst="rect">
            <a:avLst/>
          </a:prstGeom>
          <a:noFill/>
          <a:ln>
            <a:solidFill>
              <a:srgbClr val="7250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002060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32"/>
          <p:cNvSpPr/>
          <p:nvPr/>
        </p:nvSpPr>
        <p:spPr>
          <a:xfrm>
            <a:off x="7003148" y="4909848"/>
            <a:ext cx="1080000" cy="504000"/>
          </a:xfrm>
          <a:prstGeom prst="rect">
            <a:avLst/>
          </a:prstGeom>
          <a:noFill/>
          <a:ln>
            <a:solidFill>
              <a:srgbClr val="7250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002060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32"/>
          <p:cNvSpPr/>
          <p:nvPr/>
        </p:nvSpPr>
        <p:spPr>
          <a:xfrm>
            <a:off x="8299148" y="5629848"/>
            <a:ext cx="1080000" cy="504000"/>
          </a:xfrm>
          <a:prstGeom prst="rect">
            <a:avLst/>
          </a:prstGeom>
          <a:noFill/>
          <a:ln>
            <a:solidFill>
              <a:srgbClr val="7250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002060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32"/>
          <p:cNvSpPr/>
          <p:nvPr/>
        </p:nvSpPr>
        <p:spPr>
          <a:xfrm>
            <a:off x="8299148" y="4909848"/>
            <a:ext cx="1080000" cy="504000"/>
          </a:xfrm>
          <a:prstGeom prst="rect">
            <a:avLst/>
          </a:prstGeom>
          <a:noFill/>
          <a:ln>
            <a:solidFill>
              <a:srgbClr val="7250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002060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32"/>
          <p:cNvSpPr/>
          <p:nvPr/>
        </p:nvSpPr>
        <p:spPr>
          <a:xfrm>
            <a:off x="523148" y="5629848"/>
            <a:ext cx="1080000" cy="504000"/>
          </a:xfrm>
          <a:prstGeom prst="rect">
            <a:avLst/>
          </a:prstGeom>
          <a:noFill/>
          <a:ln>
            <a:solidFill>
              <a:srgbClr val="7250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002060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32"/>
          <p:cNvSpPr/>
          <p:nvPr/>
        </p:nvSpPr>
        <p:spPr>
          <a:xfrm>
            <a:off x="523148" y="4909848"/>
            <a:ext cx="1080000" cy="504000"/>
          </a:xfrm>
          <a:prstGeom prst="rect">
            <a:avLst/>
          </a:prstGeom>
          <a:noFill/>
          <a:ln>
            <a:solidFill>
              <a:srgbClr val="7250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002060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32"/>
          <p:cNvSpPr/>
          <p:nvPr/>
        </p:nvSpPr>
        <p:spPr>
          <a:xfrm>
            <a:off x="1819148" y="5629848"/>
            <a:ext cx="1080000" cy="504000"/>
          </a:xfrm>
          <a:prstGeom prst="rect">
            <a:avLst/>
          </a:prstGeom>
          <a:noFill/>
          <a:ln>
            <a:solidFill>
              <a:srgbClr val="7250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002060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32"/>
          <p:cNvSpPr/>
          <p:nvPr/>
        </p:nvSpPr>
        <p:spPr>
          <a:xfrm>
            <a:off x="1819148" y="4909848"/>
            <a:ext cx="1080000" cy="504000"/>
          </a:xfrm>
          <a:prstGeom prst="rect">
            <a:avLst/>
          </a:prstGeom>
          <a:noFill/>
          <a:ln>
            <a:solidFill>
              <a:srgbClr val="7250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002060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32"/>
          <p:cNvSpPr/>
          <p:nvPr/>
        </p:nvSpPr>
        <p:spPr>
          <a:xfrm>
            <a:off x="3115148" y="5629848"/>
            <a:ext cx="1080000" cy="504000"/>
          </a:xfrm>
          <a:prstGeom prst="rect">
            <a:avLst/>
          </a:prstGeom>
          <a:noFill/>
          <a:ln>
            <a:solidFill>
              <a:srgbClr val="7250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002060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32"/>
          <p:cNvSpPr/>
          <p:nvPr/>
        </p:nvSpPr>
        <p:spPr>
          <a:xfrm>
            <a:off x="3115148" y="4909848"/>
            <a:ext cx="1080000" cy="504000"/>
          </a:xfrm>
          <a:prstGeom prst="rect">
            <a:avLst/>
          </a:prstGeom>
          <a:noFill/>
          <a:ln>
            <a:solidFill>
              <a:srgbClr val="7250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002060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993436" y="165406"/>
            <a:ext cx="1800000" cy="867860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725094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026339" y="319683"/>
            <a:ext cx="1734193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7250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ОБЯЗАТЕЛЬНЫЙ</a:t>
            </a:r>
          </a:p>
          <a:p>
            <a:pPr algn="ctr"/>
            <a:r>
              <a:rPr lang="ru-RU" sz="1400" b="1" dirty="0" smtClean="0">
                <a:solidFill>
                  <a:srgbClr val="7250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</a:t>
            </a:r>
            <a:endParaRPr lang="ru-RU" sz="1400" b="1" dirty="0">
              <a:solidFill>
                <a:srgbClr val="7250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94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t>2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58246" y="414670"/>
            <a:ext cx="7691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>
                <a:latin typeface="Arial" charset="0"/>
                <a:ea typeface="Arial" charset="0"/>
                <a:cs typeface="Arial" charset="0"/>
              </a:rPr>
              <a:t>Основные параметры проекта в рамках СПИК</a:t>
            </a:r>
            <a:endParaRPr lang="en-US" b="1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8246" y="1091673"/>
            <a:ext cx="4421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b="1" u="sng" dirty="0" smtClean="0">
                <a:solidFill>
                  <a:srgbClr val="725094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Наименование проекта</a:t>
            </a:r>
            <a:r>
              <a:rPr lang="ru-RU" sz="1600" b="1" baseline="30000" dirty="0" smtClean="0">
                <a:latin typeface="Arial" charset="0"/>
                <a:ea typeface="Arial" charset="0"/>
                <a:cs typeface="Arial" charset="0"/>
              </a:rPr>
              <a:t>1</a:t>
            </a:r>
            <a:r>
              <a:rPr lang="ru-RU" sz="1600" b="1" dirty="0" smtClean="0">
                <a:latin typeface="Arial" charset="0"/>
                <a:ea typeface="Arial" charset="0"/>
                <a:cs typeface="Arial" charset="0"/>
              </a:rPr>
              <a:t>:</a:t>
            </a:r>
            <a:endParaRPr lang="en-US" sz="1600" b="1" dirty="0" smtClean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7993436" y="165406"/>
            <a:ext cx="1800000" cy="867860"/>
            <a:chOff x="7424963" y="1833951"/>
            <a:chExt cx="1800000" cy="86786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7424963" y="1833951"/>
              <a:ext cx="1800000" cy="867860"/>
            </a:xfrm>
            <a:prstGeom prst="rect">
              <a:avLst/>
            </a:prstGeom>
            <a:noFill/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457866" y="1988228"/>
              <a:ext cx="1734193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ru-RU" sz="1400" b="1" dirty="0">
                  <a:solidFill>
                    <a:srgbClr val="72509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ОБЯЗАТЕЛЬНЫЙ</a:t>
              </a:r>
            </a:p>
            <a:p>
              <a:pPr algn="ctr"/>
              <a:r>
                <a:rPr lang="ru-RU" sz="1400" b="1" dirty="0">
                  <a:solidFill>
                    <a:srgbClr val="72509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СЛАЙД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403687" y="6111908"/>
            <a:ext cx="9161310" cy="377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ru-RU" sz="8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Указывается краткое наименование инвестиционного проекта</a:t>
            </a:r>
          </a:p>
          <a:p>
            <a:pPr algn="just"/>
            <a:r>
              <a:rPr lang="ru-RU" sz="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Указывается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наименование технологии из Перечня современных технологий, утвержденного распоряжением ПРФ №3143-р от 28.11.2021 г.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8245" y="3789917"/>
            <a:ext cx="9402287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600" b="1" dirty="0" smtClean="0">
                <a:latin typeface="Arial" charset="0"/>
                <a:ea typeface="Arial" charset="0"/>
                <a:cs typeface="Arial" charset="0"/>
              </a:rPr>
              <a:t>Объем </a:t>
            </a:r>
            <a:r>
              <a:rPr lang="ru-RU" sz="1600" b="1" dirty="0">
                <a:latin typeface="Arial" charset="0"/>
                <a:ea typeface="Arial" charset="0"/>
                <a:cs typeface="Arial" charset="0"/>
              </a:rPr>
              <a:t>инвестиций</a:t>
            </a:r>
            <a:r>
              <a:rPr lang="ru-RU" sz="1600" b="1" dirty="0" smtClean="0">
                <a:latin typeface="Arial" charset="0"/>
                <a:ea typeface="Arial" charset="0"/>
                <a:cs typeface="Arial" charset="0"/>
              </a:rPr>
              <a:t>: 		          Срок </a:t>
            </a:r>
            <a:r>
              <a:rPr lang="ru-RU" sz="1600" b="1" dirty="0">
                <a:latin typeface="Arial" charset="0"/>
                <a:ea typeface="Arial" charset="0"/>
                <a:cs typeface="Arial" charset="0"/>
              </a:rPr>
              <a:t>СПИК: </a:t>
            </a:r>
            <a:endParaRPr lang="en-US" sz="1600" b="1" dirty="0">
              <a:latin typeface="Arial" charset="0"/>
              <a:ea typeface="Arial" charset="0"/>
              <a:cs typeface="Arial" charset="0"/>
            </a:endParaRPr>
          </a:p>
          <a:p>
            <a:r>
              <a:rPr lang="ru-RU" sz="1600" b="1" dirty="0">
                <a:latin typeface="Arial" charset="0"/>
                <a:ea typeface="Arial" charset="0"/>
                <a:cs typeface="Arial" charset="0"/>
              </a:rPr>
              <a:t>Объем капитальных затрат:                </a:t>
            </a:r>
            <a:r>
              <a:rPr lang="ru-RU" sz="1600" b="1" dirty="0" smtClean="0">
                <a:latin typeface="Arial" charset="0"/>
                <a:ea typeface="Arial" charset="0"/>
                <a:cs typeface="Arial" charset="0"/>
              </a:rPr>
              <a:t>        Срок </a:t>
            </a:r>
            <a:r>
              <a:rPr lang="ru-RU" sz="1600" b="1" dirty="0">
                <a:latin typeface="Arial" charset="0"/>
                <a:ea typeface="Arial" charset="0"/>
                <a:cs typeface="Arial" charset="0"/>
              </a:rPr>
              <a:t>выхода на </a:t>
            </a:r>
            <a:r>
              <a:rPr lang="ru-RU" sz="1600" b="1" dirty="0" smtClean="0">
                <a:latin typeface="Arial" charset="0"/>
                <a:ea typeface="Arial" charset="0"/>
                <a:cs typeface="Arial" charset="0"/>
              </a:rPr>
              <a:t>проектную</a:t>
            </a:r>
          </a:p>
          <a:p>
            <a:r>
              <a:rPr lang="ru-RU" sz="1600" b="1" dirty="0" smtClean="0">
                <a:latin typeface="Arial" charset="0"/>
                <a:ea typeface="Arial" charset="0"/>
                <a:cs typeface="Arial" charset="0"/>
              </a:rPr>
              <a:t>				          операционную </a:t>
            </a:r>
            <a:r>
              <a:rPr lang="ru-RU" sz="1600" b="1" dirty="0">
                <a:latin typeface="Arial" charset="0"/>
                <a:ea typeface="Arial" charset="0"/>
                <a:cs typeface="Arial" charset="0"/>
              </a:rPr>
              <a:t>прибыль:</a:t>
            </a:r>
          </a:p>
          <a:p>
            <a:pPr>
              <a:spcAft>
                <a:spcPts val="1200"/>
              </a:spcAft>
            </a:pPr>
            <a:r>
              <a:rPr lang="ru-RU" sz="1600" b="1" dirty="0" smtClean="0">
                <a:latin typeface="Arial" charset="0"/>
                <a:ea typeface="Arial" charset="0"/>
                <a:cs typeface="Arial" charset="0"/>
              </a:rPr>
              <a:t>Продукция СПИК:                                         </a:t>
            </a:r>
          </a:p>
          <a:p>
            <a:pPr>
              <a:spcAft>
                <a:spcPts val="600"/>
              </a:spcAft>
            </a:pPr>
            <a:r>
              <a:rPr lang="ru-RU" sz="1600" b="1" dirty="0" smtClean="0">
                <a:latin typeface="Arial" charset="0"/>
                <a:ea typeface="Arial" charset="0"/>
                <a:cs typeface="Arial" charset="0"/>
              </a:rPr>
              <a:t>Цели </a:t>
            </a:r>
            <a:r>
              <a:rPr lang="ru-RU" sz="1600" b="1" dirty="0">
                <a:latin typeface="Arial" charset="0"/>
                <a:ea typeface="Arial" charset="0"/>
                <a:cs typeface="Arial" charset="0"/>
              </a:rPr>
              <a:t>и задачи проекта</a:t>
            </a:r>
            <a:r>
              <a:rPr lang="ru-RU" sz="1600" b="1" dirty="0" smtClean="0">
                <a:latin typeface="Arial" charset="0"/>
                <a:ea typeface="Arial" charset="0"/>
                <a:cs typeface="Arial" charset="0"/>
              </a:rPr>
              <a:t>:</a:t>
            </a:r>
            <a:endParaRPr lang="en-US" sz="1600" b="1" dirty="0">
              <a:latin typeface="Arial" charset="0"/>
              <a:ea typeface="Arial" charset="0"/>
              <a:cs typeface="Arial" charset="0"/>
            </a:endParaRPr>
          </a:p>
          <a:p>
            <a:pPr fontAlgn="t"/>
            <a:r>
              <a:rPr lang="ru-RU" sz="1600" b="1" dirty="0">
                <a:latin typeface="Arial" charset="0"/>
                <a:ea typeface="Arial" charset="0"/>
                <a:cs typeface="Arial" charset="0"/>
              </a:rPr>
              <a:t>…</a:t>
            </a:r>
          </a:p>
          <a:p>
            <a:pPr fontAlgn="t"/>
            <a:r>
              <a:rPr lang="ru-RU" sz="1600" b="1" dirty="0" smtClean="0">
                <a:latin typeface="Arial" charset="0"/>
                <a:ea typeface="Arial" charset="0"/>
                <a:cs typeface="Arial" charset="0"/>
              </a:rPr>
              <a:t>…</a:t>
            </a:r>
          </a:p>
          <a:p>
            <a:pPr fontAlgn="t"/>
            <a:r>
              <a:rPr lang="ru-RU" sz="1600" b="1" dirty="0">
                <a:latin typeface="Arial" charset="0"/>
                <a:ea typeface="Arial" charset="0"/>
                <a:cs typeface="Arial" charset="0"/>
              </a:rPr>
              <a:t>…</a:t>
            </a:r>
          </a:p>
          <a:p>
            <a:pPr fontAlgn="t"/>
            <a:endParaRPr lang="ru-RU" sz="16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8246" y="2195353"/>
            <a:ext cx="20794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ru-RU" b="1" u="sng" dirty="0">
                <a:solidFill>
                  <a:srgbClr val="725094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Участники СПИК</a:t>
            </a:r>
            <a:endParaRPr lang="en-US" b="1" u="sng" dirty="0">
              <a:solidFill>
                <a:srgbClr val="725094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58246" y="2542953"/>
            <a:ext cx="22401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600" b="1" dirty="0" smtClean="0">
                <a:latin typeface="Arial" charset="0"/>
                <a:ea typeface="Arial" charset="0"/>
                <a:cs typeface="Arial" charset="0"/>
              </a:rPr>
              <a:t>Сторона Инвестора:</a:t>
            </a:r>
            <a:endParaRPr lang="en-US" sz="16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611635" y="2542953"/>
            <a:ext cx="4248373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600" b="1" dirty="0">
                <a:latin typeface="Arial" charset="0"/>
                <a:ea typeface="Arial" charset="0"/>
                <a:cs typeface="Arial" charset="0"/>
              </a:rPr>
              <a:t>Сторона Государства:</a:t>
            </a:r>
            <a:endParaRPr lang="en-US" sz="1600" b="1" dirty="0">
              <a:latin typeface="Arial" charset="0"/>
              <a:ea typeface="Arial" charset="0"/>
              <a:cs typeface="Arial" charset="0"/>
            </a:endParaRPr>
          </a:p>
          <a:p>
            <a:pPr>
              <a:spcAft>
                <a:spcPts val="1200"/>
              </a:spcAft>
            </a:pPr>
            <a:r>
              <a:rPr lang="ru-RU" sz="1600" b="1" dirty="0">
                <a:latin typeface="Arial" charset="0"/>
                <a:ea typeface="Arial" charset="0"/>
                <a:cs typeface="Arial" charset="0"/>
              </a:rPr>
              <a:t>Субъект РФ:</a:t>
            </a:r>
          </a:p>
          <a:p>
            <a:pPr>
              <a:spcAft>
                <a:spcPts val="1200"/>
              </a:spcAft>
            </a:pPr>
            <a:r>
              <a:rPr lang="ru-RU" sz="1600" b="1" dirty="0" smtClean="0">
                <a:latin typeface="Arial" charset="0"/>
                <a:ea typeface="Arial" charset="0"/>
                <a:cs typeface="Arial" charset="0"/>
              </a:rPr>
              <a:t>Муниципальное образование: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403687" y="2139616"/>
            <a:ext cx="9356845" cy="0"/>
          </a:xfrm>
          <a:prstGeom prst="line">
            <a:avLst/>
          </a:prstGeom>
          <a:ln>
            <a:solidFill>
              <a:srgbClr val="7250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03687" y="3714905"/>
            <a:ext cx="9356845" cy="0"/>
          </a:xfrm>
          <a:prstGeom prst="line">
            <a:avLst/>
          </a:prstGeom>
          <a:ln>
            <a:solidFill>
              <a:srgbClr val="7250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39196" y="1644123"/>
            <a:ext cx="4421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b="1" u="sng" dirty="0" smtClean="0">
                <a:solidFill>
                  <a:srgbClr val="725094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Наименование технологии</a:t>
            </a:r>
            <a:r>
              <a:rPr lang="ru-RU" sz="1600" b="1" baseline="30000" dirty="0" smtClean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ru-RU" sz="1600" b="1" dirty="0" smtClean="0">
                <a:latin typeface="Arial" charset="0"/>
                <a:ea typeface="Arial" charset="0"/>
                <a:cs typeface="Arial" charset="0"/>
              </a:rPr>
              <a:t>:</a:t>
            </a:r>
            <a:endParaRPr lang="en-US" sz="1600" b="1" dirty="0" smtClean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32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58246" y="414670"/>
            <a:ext cx="6827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>
                <a:latin typeface="Arial" charset="0"/>
                <a:ea typeface="Arial" charset="0"/>
                <a:cs typeface="Arial" charset="0"/>
              </a:rPr>
              <a:t>Внедрение или разработка и внедрение технологии</a:t>
            </a:r>
            <a:r>
              <a:rPr lang="ru-RU" b="1" u="sng" baseline="30000" dirty="0" smtClean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ru-RU" b="1" u="sng" dirty="0" smtClean="0">
                <a:latin typeface="Arial" charset="0"/>
                <a:ea typeface="Arial" charset="0"/>
                <a:cs typeface="Arial" charset="0"/>
              </a:rPr>
              <a:t> </a:t>
            </a:r>
            <a:endParaRPr lang="en-US" b="1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993436" y="165406"/>
            <a:ext cx="1800000" cy="867860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725094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026339" y="319683"/>
            <a:ext cx="1734193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7250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ОБЯЗАТЕЛЬНЫЙ</a:t>
            </a:r>
          </a:p>
          <a:p>
            <a:pPr algn="ctr"/>
            <a:r>
              <a:rPr lang="ru-RU" sz="1400" b="1" dirty="0" smtClean="0">
                <a:solidFill>
                  <a:srgbClr val="7250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</a:t>
            </a:r>
            <a:endParaRPr lang="ru-RU" sz="1400" b="1" dirty="0">
              <a:solidFill>
                <a:srgbClr val="7250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044165"/>
              </p:ext>
            </p:extLst>
          </p:nvPr>
        </p:nvGraphicFramePr>
        <p:xfrm>
          <a:off x="367485" y="939794"/>
          <a:ext cx="9233715" cy="475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33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8996">
                <a:tc>
                  <a:txBody>
                    <a:bodyPr/>
                    <a:lstStyle/>
                    <a:p>
                      <a:pPr marL="0" indent="0">
                        <a:buClr>
                          <a:srgbClr val="FF0000"/>
                        </a:buClr>
                        <a:buFont typeface="Arial" pitchFamily="34" charset="0"/>
                        <a:buNone/>
                      </a:pPr>
                      <a:r>
                        <a:rPr lang="ru-RU" sz="1600" b="1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itchFamily="34" charset="0"/>
                          <a:cs typeface="Arial" pitchFamily="34" charset="0"/>
                        </a:rPr>
                        <a:t>Преимущества применяемой технологии в проекте</a:t>
                      </a:r>
                      <a:endParaRPr lang="ru-RU" sz="1600" b="1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510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rgbClr val="725094"/>
                        </a:buClr>
                        <a:buFont typeface="Arial" pitchFamily="34" charset="0"/>
                        <a:buChar char="•"/>
                      </a:pPr>
                      <a:r>
                        <a:rPr lang="ru-RU" sz="1600" kern="12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…</a:t>
                      </a:r>
                      <a:endParaRPr lang="ru-RU" sz="1600" kern="1200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089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rgbClr val="725094"/>
                        </a:buClr>
                        <a:buFont typeface="Arial" pitchFamily="34" charset="0"/>
                        <a:buChar char="•"/>
                      </a:pPr>
                      <a:r>
                        <a:rPr lang="ru-RU" sz="1600" kern="12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…</a:t>
                      </a:r>
                      <a:endParaRPr lang="ru-RU" sz="1600" kern="1200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1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itchFamily="34" charset="0"/>
                          <a:cs typeface="Arial" pitchFamily="34" charset="0"/>
                        </a:rPr>
                        <a:t>Наличие</a:t>
                      </a:r>
                      <a:r>
                        <a:rPr lang="ru-RU" sz="1600" b="1" baseline="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itchFamily="34" charset="0"/>
                          <a:cs typeface="Arial" pitchFamily="34" charset="0"/>
                        </a:rPr>
                        <a:t> и объем прав на производство </a:t>
                      </a:r>
                      <a:r>
                        <a:rPr lang="ru-RU" sz="1600" b="1" kern="12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продукции</a:t>
                      </a:r>
                      <a:r>
                        <a:rPr lang="ru-RU" sz="1600" b="1" kern="1200" baseline="300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/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itchFamily="34" charset="0"/>
                          <a:cs typeface="Arial" pitchFamily="34" charset="0"/>
                        </a:rPr>
                        <a:t>Планы</a:t>
                      </a:r>
                      <a:r>
                        <a:rPr lang="ru-RU" sz="1600" b="1" baseline="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itchFamily="34" charset="0"/>
                          <a:cs typeface="Arial" pitchFamily="34" charset="0"/>
                        </a:rPr>
                        <a:t> по проведению </a:t>
                      </a:r>
                      <a:r>
                        <a:rPr lang="ru-RU" sz="1600" b="1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itchFamily="34" charset="0"/>
                          <a:cs typeface="Arial" pitchFamily="34" charset="0"/>
                        </a:rPr>
                        <a:t>НИОКР или приобретению прав на РИД в</a:t>
                      </a:r>
                      <a:r>
                        <a:rPr lang="ru-RU" sz="1600" b="1" baseline="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itchFamily="34" charset="0"/>
                          <a:cs typeface="Arial" pitchFamily="34" charset="0"/>
                        </a:rPr>
                        <a:t> рамках СПИК</a:t>
                      </a:r>
                      <a:r>
                        <a:rPr lang="en-US" sz="1600" b="1" baseline="300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ru-RU" sz="1600" b="1" baseline="300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600" b="1" kern="1200" baseline="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Сотрудничество с зарубежными / российскими партнерами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504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rgbClr val="725094"/>
                        </a:buClr>
                        <a:buFont typeface="Arial" pitchFamily="34" charset="0"/>
                        <a:buChar char="•"/>
                      </a:pPr>
                      <a:r>
                        <a:rPr lang="ru-RU" sz="1600" kern="12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…</a:t>
                      </a:r>
                      <a:endParaRPr lang="ru-RU" sz="1600" kern="1200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4504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rgbClr val="725094"/>
                        </a:buClr>
                        <a:buFont typeface="Arial" pitchFamily="34" charset="0"/>
                        <a:buChar char="•"/>
                      </a:pPr>
                      <a:r>
                        <a:rPr lang="ru-RU" sz="1600" kern="12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…</a:t>
                      </a:r>
                      <a:endParaRPr lang="ru-RU" sz="1600" kern="1200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45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itchFamily="34" charset="0"/>
                          <a:cs typeface="Arial" pitchFamily="34" charset="0"/>
                        </a:rPr>
                        <a:t>Соответствие производственным стандартам или стандартам контроля качества</a:t>
                      </a:r>
                      <a:r>
                        <a:rPr lang="en-US" sz="1600" b="1" baseline="300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600" b="1" baseline="30000" dirty="0" smtClean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4504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rgbClr val="725094"/>
                        </a:buClr>
                        <a:buFont typeface="Arial" pitchFamily="34" charset="0"/>
                        <a:buChar char="•"/>
                      </a:pPr>
                      <a:r>
                        <a:rPr lang="ru-RU" sz="1600" kern="12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…</a:t>
                      </a:r>
                      <a:endParaRPr lang="ru-RU" sz="1600" kern="1200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4504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rgbClr val="725094"/>
                        </a:buClr>
                        <a:buFont typeface="Arial" pitchFamily="34" charset="0"/>
                        <a:buChar char="•"/>
                      </a:pPr>
                      <a:r>
                        <a:rPr lang="ru-RU" sz="1600" kern="12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…</a:t>
                      </a:r>
                      <a:endParaRPr lang="ru-RU" sz="1600" kern="1200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45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>
                            <a:lumMod val="50000"/>
                          </a:schemeClr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itchFamily="34" charset="0"/>
                          <a:cs typeface="Arial" pitchFamily="34" charset="0"/>
                        </a:rPr>
                        <a:t>Рыночная перспективность, конкурентоспособность продукции на мировом уровне /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>
                            <a:lumMod val="50000"/>
                          </a:schemeClr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600" b="1" kern="1200" baseline="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Наличие / отсутствие</a:t>
                      </a:r>
                      <a:r>
                        <a:rPr lang="ru-RU" sz="1600" b="1" baseline="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itchFamily="34" charset="0"/>
                          <a:cs typeface="Arial" pitchFamily="34" charset="0"/>
                        </a:rPr>
                        <a:t> аналогов продукции, произведенной на территории РФ</a:t>
                      </a:r>
                      <a:endParaRPr lang="ru-RU" sz="1600" b="1" baseline="30000" dirty="0" smtClean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1842625"/>
                  </a:ext>
                </a:extLst>
              </a:tr>
              <a:tr h="234504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rgbClr val="725094"/>
                        </a:buClr>
                        <a:buFont typeface="Arial" pitchFamily="34" charset="0"/>
                        <a:buChar char="•"/>
                      </a:pPr>
                      <a:r>
                        <a:rPr lang="ru-RU" sz="1600" kern="12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…</a:t>
                      </a:r>
                      <a:endParaRPr lang="ru-RU" sz="1600" kern="1200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77055640"/>
                  </a:ext>
                </a:extLst>
              </a:tr>
              <a:tr h="234504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rgbClr val="725094"/>
                        </a:buClr>
                        <a:buFont typeface="Arial" pitchFamily="34" charset="0"/>
                        <a:buChar char="•"/>
                      </a:pPr>
                      <a:r>
                        <a:rPr lang="ru-RU" sz="1600" kern="12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…</a:t>
                      </a:r>
                      <a:endParaRPr lang="ru-RU" sz="1600" kern="1200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56278524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58246" y="5842609"/>
            <a:ext cx="4953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3687" y="5842609"/>
            <a:ext cx="91613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Указывается один из вариантов: внедрение или разработка и внедрение технологии</a:t>
            </a:r>
          </a:p>
          <a:p>
            <a:pPr algn="just"/>
            <a:r>
              <a:rPr lang="ru-RU" sz="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Указывается документ, удостоверяющий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право на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результаты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интеллектуальной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деятельности</a:t>
            </a:r>
          </a:p>
          <a:p>
            <a:pPr algn="just"/>
            <a:r>
              <a:rPr lang="ru-RU" sz="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В случае разработки и внедрения технологии, с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указанием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стоимости работ и регистрации прав на РИД</a:t>
            </a:r>
            <a:endParaRPr lang="en-US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800" baseline="30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Например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справочникам наилучших доступных технологий (НДТ), стандартам качества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Good Manufacturing Practice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GMP), International Organization for Standardization (ISO)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38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58247" y="414670"/>
            <a:ext cx="7228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>
                <a:latin typeface="Arial" charset="0"/>
                <a:ea typeface="Arial" charset="0"/>
                <a:cs typeface="Arial" charset="0"/>
              </a:rPr>
              <a:t>Запрашиваемые меры стимулирования в рамках СПИК</a:t>
            </a:r>
            <a:endParaRPr lang="en-US" b="1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0063" y="2814299"/>
            <a:ext cx="62470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i="1" dirty="0" smtClean="0">
              <a:solidFill>
                <a:schemeClr val="bg2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3435" y="3221143"/>
            <a:ext cx="62470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i="1" dirty="0" smtClean="0">
              <a:solidFill>
                <a:schemeClr val="bg2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852074"/>
              </p:ext>
            </p:extLst>
          </p:nvPr>
        </p:nvGraphicFramePr>
        <p:xfrm>
          <a:off x="346714" y="763587"/>
          <a:ext cx="9186941" cy="3261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869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7265">
                <a:tc>
                  <a:txBody>
                    <a:bodyPr/>
                    <a:lstStyle/>
                    <a:p>
                      <a:pPr marL="0" indent="0">
                        <a:buClr>
                          <a:srgbClr val="FF0000"/>
                        </a:buClr>
                        <a:buFont typeface="Arial" pitchFamily="34" charset="0"/>
                        <a:buNone/>
                      </a:pPr>
                      <a:r>
                        <a:rPr lang="ru-RU" sz="1600" b="1" u="sng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itchFamily="34" charset="0"/>
                          <a:cs typeface="Arial" pitchFamily="34" charset="0"/>
                        </a:rPr>
                        <a:t>Федеральный</a:t>
                      </a:r>
                      <a:r>
                        <a:rPr lang="ru-RU" sz="1600" b="1" u="sng" baseline="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itchFamily="34" charset="0"/>
                          <a:cs typeface="Arial" pitchFamily="34" charset="0"/>
                        </a:rPr>
                        <a:t> уровень</a:t>
                      </a:r>
                      <a:endParaRPr lang="ru-RU" sz="1600" b="1" u="sng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265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rgbClr val="725094"/>
                        </a:buClr>
                        <a:buFont typeface="Arial" pitchFamily="34" charset="0"/>
                        <a:buChar char="•"/>
                      </a:pPr>
                      <a:r>
                        <a:rPr lang="ru-RU" sz="1600" kern="12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…</a:t>
                      </a:r>
                      <a:endParaRPr lang="ru-RU" sz="1600" kern="1200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265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rgbClr val="725094"/>
                        </a:buClr>
                        <a:buFont typeface="Arial" pitchFamily="34" charset="0"/>
                        <a:buChar char="•"/>
                      </a:pPr>
                      <a:r>
                        <a:rPr lang="ru-RU" sz="1600" kern="12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…</a:t>
                      </a:r>
                      <a:endParaRPr lang="ru-RU" sz="1600" kern="1200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2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600" b="1" u="sng" kern="12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Региональный уровень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265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rgbClr val="725094"/>
                        </a:buClr>
                        <a:buFont typeface="Arial" pitchFamily="34" charset="0"/>
                        <a:buChar char="•"/>
                      </a:pPr>
                      <a:r>
                        <a:rPr lang="ru-RU" sz="1600" kern="12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…</a:t>
                      </a:r>
                      <a:endParaRPr lang="ru-RU" sz="1600" kern="1200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7265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rgbClr val="725094"/>
                        </a:buClr>
                        <a:buFont typeface="Arial" pitchFamily="34" charset="0"/>
                        <a:buChar char="•"/>
                      </a:pPr>
                      <a:r>
                        <a:rPr lang="ru-RU" sz="1600" kern="12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…</a:t>
                      </a:r>
                      <a:endParaRPr lang="ru-RU" sz="1600" kern="1200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7265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Clr>
                          <a:srgbClr val="725094"/>
                        </a:buClr>
                        <a:buFont typeface="Arial" pitchFamily="34" charset="0"/>
                        <a:buNone/>
                      </a:pPr>
                      <a:r>
                        <a:rPr lang="ru-RU" sz="1600" b="1" u="sng" kern="12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Местный уровень</a:t>
                      </a:r>
                    </a:p>
                    <a:p>
                      <a:pPr marL="285750" indent="-285750" algn="l" defTabSz="914400" rtl="0" eaLnBrk="1" latinLnBrk="0" hangingPunct="1">
                        <a:buClr>
                          <a:srgbClr val="725094"/>
                        </a:buClr>
                        <a:buFont typeface="Arial" pitchFamily="34" charset="0"/>
                        <a:buChar char="•"/>
                      </a:pPr>
                      <a:r>
                        <a:rPr lang="ru-RU" sz="1600" kern="12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…</a:t>
                      </a:r>
                      <a:endParaRPr lang="ru-RU" sz="1600" kern="1200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7265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rgbClr val="725094"/>
                        </a:buClr>
                        <a:buFont typeface="Arial" pitchFamily="34" charset="0"/>
                        <a:buChar char="•"/>
                      </a:pPr>
                      <a:r>
                        <a:rPr lang="ru-RU" sz="1600" kern="12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…</a:t>
                      </a:r>
                      <a:endParaRPr lang="ru-RU" sz="1600" kern="1200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7265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Clr>
                          <a:srgbClr val="725094"/>
                        </a:buClr>
                        <a:buFont typeface="Arial" pitchFamily="34" charset="0"/>
                        <a:buNone/>
                      </a:pPr>
                      <a:endParaRPr lang="ru-RU" sz="1600" kern="1200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7993436" y="165406"/>
            <a:ext cx="1800000" cy="867860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725094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026339" y="319683"/>
            <a:ext cx="1734193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7250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ОБЯЗАТЕЛЬНЫЙ</a:t>
            </a:r>
          </a:p>
          <a:p>
            <a:pPr algn="ctr"/>
            <a:r>
              <a:rPr lang="ru-RU" sz="1400" b="1" dirty="0" smtClean="0">
                <a:solidFill>
                  <a:srgbClr val="7250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</a:t>
            </a:r>
            <a:endParaRPr lang="ru-RU" sz="1400" b="1" dirty="0">
              <a:solidFill>
                <a:srgbClr val="7250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85026" y="1745797"/>
            <a:ext cx="2408410" cy="181588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buClr>
                <a:srgbClr val="FF0000"/>
              </a:buClr>
              <a:defRPr/>
            </a:pPr>
            <a:r>
              <a:rPr lang="ru-RU" sz="1600" b="1" u="sng" dirty="0">
                <a:solidFill>
                  <a:srgbClr val="725094"/>
                </a:solidFill>
                <a:latin typeface="Arial" pitchFamily="34" charset="0"/>
                <a:cs typeface="Arial" pitchFamily="34" charset="0"/>
              </a:rPr>
              <a:t>Наличие позиции </a:t>
            </a:r>
            <a:r>
              <a:rPr lang="ru-RU" sz="1600" b="1" u="sng" dirty="0" smtClean="0">
                <a:solidFill>
                  <a:srgbClr val="725094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b="1" u="sng" dirty="0" smtClean="0">
                <a:solidFill>
                  <a:srgbClr val="725094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u="sng" dirty="0" smtClean="0">
                <a:solidFill>
                  <a:srgbClr val="725094"/>
                </a:solidFill>
                <a:latin typeface="Arial" pitchFamily="34" charset="0"/>
                <a:cs typeface="Arial" pitchFamily="34" charset="0"/>
              </a:rPr>
              <a:t>субъекта </a:t>
            </a:r>
            <a:r>
              <a:rPr lang="ru-RU" sz="1600" b="1" u="sng" dirty="0">
                <a:solidFill>
                  <a:srgbClr val="725094"/>
                </a:solidFill>
                <a:latin typeface="Arial" pitchFamily="34" charset="0"/>
                <a:cs typeface="Arial" pitchFamily="34" charset="0"/>
              </a:rPr>
              <a:t>РФ </a:t>
            </a:r>
            <a:endParaRPr lang="ru-RU" sz="1600" b="1" u="sng" dirty="0" smtClean="0">
              <a:solidFill>
                <a:srgbClr val="725094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Clr>
                <a:srgbClr val="FF0000"/>
              </a:buClr>
              <a:defRPr/>
            </a:pPr>
            <a:r>
              <a:rPr lang="ru-RU" sz="1600" b="1" cap="all" dirty="0">
                <a:solidFill>
                  <a:srgbClr val="725094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2" panose="05020102010507070707" pitchFamily="18" charset="2"/>
              </a:rPr>
              <a:t> </a:t>
            </a:r>
            <a:endParaRPr lang="ru-RU" sz="1600" b="1" cap="all" dirty="0" smtClean="0">
              <a:solidFill>
                <a:srgbClr val="725094"/>
              </a:solidFill>
              <a:latin typeface="Arial" panose="020B0604020202020204" pitchFamily="34" charset="0"/>
              <a:cs typeface="Arial" panose="020B0604020202020204" pitchFamily="34" charset="0"/>
              <a:sym typeface="Wingdings 2" panose="05020102010507070707" pitchFamily="18" charset="2"/>
            </a:endParaRPr>
          </a:p>
          <a:p>
            <a:pPr algn="ctr">
              <a:buClr>
                <a:srgbClr val="FF0000"/>
              </a:buClr>
              <a:defRPr/>
            </a:pPr>
            <a:r>
              <a:rPr lang="ru-RU" sz="1600" b="1" u="sng" dirty="0" smtClean="0">
                <a:solidFill>
                  <a:srgbClr val="725094"/>
                </a:solidFill>
                <a:latin typeface="Arial" pitchFamily="34" charset="0"/>
                <a:cs typeface="Arial" pitchFamily="34" charset="0"/>
              </a:rPr>
              <a:t>Наличие </a:t>
            </a:r>
            <a:r>
              <a:rPr lang="ru-RU" sz="1600" b="1" u="sng" dirty="0">
                <a:solidFill>
                  <a:srgbClr val="725094"/>
                </a:solidFill>
                <a:latin typeface="Arial" pitchFamily="34" charset="0"/>
                <a:cs typeface="Arial" pitchFamily="34" charset="0"/>
              </a:rPr>
              <a:t>позиции </a:t>
            </a:r>
            <a:br>
              <a:rPr lang="ru-RU" sz="1600" b="1" u="sng" dirty="0">
                <a:solidFill>
                  <a:srgbClr val="725094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u="sng" dirty="0" smtClean="0">
                <a:solidFill>
                  <a:srgbClr val="725094"/>
                </a:solidFill>
                <a:latin typeface="Arial" pitchFamily="34" charset="0"/>
                <a:cs typeface="Arial" pitchFamily="34" charset="0"/>
              </a:rPr>
              <a:t>муниципального образования* </a:t>
            </a:r>
          </a:p>
          <a:p>
            <a:pPr algn="ctr">
              <a:buClr>
                <a:srgbClr val="FF0000"/>
              </a:buClr>
              <a:defRPr/>
            </a:pPr>
            <a:r>
              <a:rPr lang="ru-RU" sz="1600" b="1" cap="all" dirty="0">
                <a:solidFill>
                  <a:srgbClr val="725094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2" panose="05020102010507070707" pitchFamily="18" charset="2"/>
              </a:rPr>
              <a:t> 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3687" y="6176708"/>
            <a:ext cx="91613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Указывается в случае предоставления муниципальным образованием мер поддержки в отношении инвестиционного проекта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6713" y="3774247"/>
            <a:ext cx="91869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u="sng" dirty="0" smtClean="0">
                <a:solidFill>
                  <a:srgbClr val="725094"/>
                </a:solidFill>
                <a:latin typeface="Arial" pitchFamily="34" charset="0"/>
                <a:cs typeface="Arial" pitchFamily="34" charset="0"/>
              </a:rPr>
              <a:t>Социально-экономический эффект </a:t>
            </a:r>
            <a:r>
              <a:rPr lang="ru-RU" sz="1600" b="1" u="sng" dirty="0">
                <a:solidFill>
                  <a:srgbClr val="725094"/>
                </a:solidFill>
                <a:latin typeface="Arial" pitchFamily="34" charset="0"/>
                <a:cs typeface="Arial" pitchFamily="34" charset="0"/>
              </a:rPr>
              <a:t>от реализации </a:t>
            </a:r>
            <a:r>
              <a:rPr lang="ru-RU" sz="1600" b="1" u="sng" dirty="0" smtClean="0">
                <a:solidFill>
                  <a:srgbClr val="725094"/>
                </a:solidFill>
                <a:latin typeface="Arial" pitchFamily="34" charset="0"/>
                <a:cs typeface="Arial" pitchFamily="34" charset="0"/>
              </a:rPr>
              <a:t>проекта для региона</a:t>
            </a:r>
            <a:endParaRPr lang="ru-RU" b="1" u="sng" dirty="0">
              <a:solidFill>
                <a:srgbClr val="725094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2922370"/>
              </p:ext>
            </p:extLst>
          </p:nvPr>
        </p:nvGraphicFramePr>
        <p:xfrm>
          <a:off x="403687" y="4104540"/>
          <a:ext cx="8922914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56498">
                  <a:extLst>
                    <a:ext uri="{9D8B030D-6E8A-4147-A177-3AD203B41FA5}">
                      <a16:colId xmlns:a16="http://schemas.microsoft.com/office/drawing/2014/main" val="1815383192"/>
                    </a:ext>
                  </a:extLst>
                </a:gridCol>
                <a:gridCol w="1683208">
                  <a:extLst>
                    <a:ext uri="{9D8B030D-6E8A-4147-A177-3AD203B41FA5}">
                      <a16:colId xmlns:a16="http://schemas.microsoft.com/office/drawing/2014/main" val="4123384151"/>
                    </a:ext>
                  </a:extLst>
                </a:gridCol>
                <a:gridCol w="1683208">
                  <a:extLst>
                    <a:ext uri="{9D8B030D-6E8A-4147-A177-3AD203B41FA5}">
                      <a16:colId xmlns:a16="http://schemas.microsoft.com/office/drawing/2014/main" val="234229873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Наименование показателя</a:t>
                      </a:r>
                      <a:endParaRPr lang="en-US" sz="1200" b="1" i="0" dirty="0">
                        <a:solidFill>
                          <a:srgbClr val="725094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Значение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Единицы измерения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5344652"/>
                  </a:ext>
                </a:extLst>
              </a:tr>
              <a:tr h="14095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Выпадающие доходы бюджета </a:t>
                      </a:r>
                      <a:endParaRPr lang="en-US" sz="1200" b="0" i="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млн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 руб.</a:t>
                      </a:r>
                      <a:endParaRPr lang="en-US" sz="1200" b="0" i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28631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Объем налоговых поступлений в рамках реализации проекта 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i="0" kern="12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млн</a:t>
                      </a:r>
                      <a:r>
                        <a:rPr lang="ru-RU" sz="1200" b="0" i="0" kern="1200" baseline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 руб.</a:t>
                      </a:r>
                      <a:endParaRPr lang="en-US" sz="1200" b="0" i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8035298"/>
                  </a:ext>
                </a:extLst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916991"/>
              </p:ext>
            </p:extLst>
          </p:nvPr>
        </p:nvGraphicFramePr>
        <p:xfrm>
          <a:off x="403687" y="5110380"/>
          <a:ext cx="8922914" cy="27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56498">
                  <a:extLst>
                    <a:ext uri="{9D8B030D-6E8A-4147-A177-3AD203B41FA5}">
                      <a16:colId xmlns:a16="http://schemas.microsoft.com/office/drawing/2014/main" val="1499593936"/>
                    </a:ext>
                  </a:extLst>
                </a:gridCol>
                <a:gridCol w="1683208">
                  <a:extLst>
                    <a:ext uri="{9D8B030D-6E8A-4147-A177-3AD203B41FA5}">
                      <a16:colId xmlns:a16="http://schemas.microsoft.com/office/drawing/2014/main" val="3799744310"/>
                    </a:ext>
                  </a:extLst>
                </a:gridCol>
                <a:gridCol w="1683208">
                  <a:extLst>
                    <a:ext uri="{9D8B030D-6E8A-4147-A177-3AD203B41FA5}">
                      <a16:colId xmlns:a16="http://schemas.microsoft.com/office/drawing/2014/main" val="130015985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Количество</a:t>
                      </a:r>
                      <a:r>
                        <a:rPr lang="ru-RU" sz="1200" b="0" i="0" baseline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 рабочих мест </a:t>
                      </a:r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шт.</a:t>
                      </a: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3449046"/>
                  </a:ext>
                </a:extLst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188569"/>
              </p:ext>
            </p:extLst>
          </p:nvPr>
        </p:nvGraphicFramePr>
        <p:xfrm>
          <a:off x="403687" y="5384700"/>
          <a:ext cx="8922914" cy="27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56498">
                  <a:extLst>
                    <a:ext uri="{9D8B030D-6E8A-4147-A177-3AD203B41FA5}">
                      <a16:colId xmlns:a16="http://schemas.microsoft.com/office/drawing/2014/main" val="1486405360"/>
                    </a:ext>
                  </a:extLst>
                </a:gridCol>
                <a:gridCol w="1683208">
                  <a:extLst>
                    <a:ext uri="{9D8B030D-6E8A-4147-A177-3AD203B41FA5}">
                      <a16:colId xmlns:a16="http://schemas.microsoft.com/office/drawing/2014/main" val="2619096453"/>
                    </a:ext>
                  </a:extLst>
                </a:gridCol>
                <a:gridCol w="1683208">
                  <a:extLst>
                    <a:ext uri="{9D8B030D-6E8A-4147-A177-3AD203B41FA5}">
                      <a16:colId xmlns:a16="http://schemas.microsoft.com/office/drawing/2014/main" val="225766397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Иные социальные обязательства</a:t>
                      </a:r>
                      <a:endParaRPr lang="ru-RU" sz="1200" b="0" kern="12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-</a:t>
                      </a: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3220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197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58246" y="414670"/>
            <a:ext cx="6827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Arial" charset="0"/>
                <a:ea typeface="Arial" charset="0"/>
                <a:cs typeface="Arial" charset="0"/>
              </a:rPr>
              <a:t>KPI </a:t>
            </a:r>
            <a:r>
              <a:rPr lang="ru-RU" b="1" u="sng" dirty="0" smtClean="0">
                <a:latin typeface="Arial" charset="0"/>
                <a:ea typeface="Arial" charset="0"/>
                <a:cs typeface="Arial" charset="0"/>
              </a:rPr>
              <a:t>проекта за срок СПИК</a:t>
            </a:r>
            <a:endParaRPr lang="en-US" b="1" u="sng" dirty="0">
              <a:latin typeface="Arial" charset="0"/>
              <a:ea typeface="Arial" charset="0"/>
              <a:cs typeface="Arial" charset="0"/>
            </a:endParaRPr>
          </a:p>
        </p:txBody>
      </p:sp>
      <p:graphicFrame>
        <p:nvGraphicFramePr>
          <p:cNvPr id="5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63645"/>
              </p:ext>
            </p:extLst>
          </p:nvPr>
        </p:nvGraphicFramePr>
        <p:xfrm>
          <a:off x="358247" y="1028465"/>
          <a:ext cx="8922914" cy="2571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564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3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3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Наименование показателя</a:t>
                      </a:r>
                      <a:endParaRPr lang="en-US" sz="1200" b="1" i="0" dirty="0">
                        <a:solidFill>
                          <a:srgbClr val="725094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Значение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Единицы измерения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950">
                <a:tc>
                  <a:txBody>
                    <a:bodyPr/>
                    <a:lstStyle/>
                    <a:p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Срок СПИК</a:t>
                      </a:r>
                      <a:endParaRPr lang="en-US" sz="1200" b="0" i="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лет</a:t>
                      </a:r>
                      <a:endParaRPr lang="en-US" sz="1200" b="0" i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Срок внедрения технологии</a:t>
                      </a:r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лет</a:t>
                      </a: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Общая</a:t>
                      </a:r>
                      <a:r>
                        <a:rPr lang="ru-RU" sz="1200" b="0" i="0" baseline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 с</a:t>
                      </a:r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умма инвестиций</a:t>
                      </a:r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млн руб.</a:t>
                      </a: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730"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Объем капитальных затрат</a:t>
                      </a:r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млн руб.</a:t>
                      </a: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Объем произведенной/реализованной</a:t>
                      </a:r>
                      <a:r>
                        <a:rPr lang="ru-RU" sz="1200" b="0" i="0" baseline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 продукции</a:t>
                      </a:r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…/…</a:t>
                      </a:r>
                      <a:endParaRPr lang="en-US" sz="1200" b="0" i="0" dirty="0" smtClean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шт. /</a:t>
                      </a: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млн руб.</a:t>
                      </a: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Минимальный объем </a:t>
                      </a:r>
                      <a:r>
                        <a:rPr lang="ru-RU" sz="1200" b="0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налоговых обязательств (с учетом мер поддержки)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млн руб.</a:t>
                      </a: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922564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Новые</a:t>
                      </a:r>
                      <a:r>
                        <a:rPr lang="ru-RU" sz="1200" b="0" i="0" baseline="0" dirty="0" smtClean="0"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 рабочие места </a:t>
                      </a:r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шт.</a:t>
                      </a: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1690047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237772"/>
              </p:ext>
            </p:extLst>
          </p:nvPr>
        </p:nvGraphicFramePr>
        <p:xfrm>
          <a:off x="358246" y="3939050"/>
          <a:ext cx="8922915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09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4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29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1775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Показатели эффективности проекта</a:t>
                      </a:r>
                      <a:endParaRPr lang="en-US" sz="1200" b="1" i="0" dirty="0">
                        <a:solidFill>
                          <a:srgbClr val="725094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Значение </a:t>
                      </a:r>
                    </a:p>
                    <a:p>
                      <a:pPr algn="ctr"/>
                      <a:r>
                        <a:rPr lang="ru-RU" sz="1200" b="1" i="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с</a:t>
                      </a:r>
                      <a:r>
                        <a:rPr lang="ru-RU" sz="1200" b="1" i="0" baseline="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 учетом СПИК</a:t>
                      </a:r>
                      <a:endParaRPr lang="ru-RU" sz="1200" b="1" i="0" dirty="0" smtClean="0">
                        <a:solidFill>
                          <a:srgbClr val="725094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Значение </a:t>
                      </a:r>
                    </a:p>
                    <a:p>
                      <a:pPr algn="ctr"/>
                      <a:r>
                        <a:rPr lang="ru-RU" sz="1200" b="1" i="0" baseline="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без учета СПИК</a:t>
                      </a:r>
                      <a:endParaRPr lang="ru-RU" sz="1200" b="1" i="0" dirty="0" smtClean="0">
                        <a:solidFill>
                          <a:srgbClr val="725094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Единицы измерения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950">
                <a:tc>
                  <a:txBody>
                    <a:bodyPr/>
                    <a:lstStyle/>
                    <a:p>
                      <a:pPr marL="0" indent="0">
                        <a:buClr>
                          <a:srgbClr val="FF0000"/>
                        </a:buClr>
                        <a:buFont typeface="Arial" pitchFamily="34" charset="0"/>
                        <a:buNone/>
                      </a:pPr>
                      <a:r>
                        <a:rPr lang="en-US" sz="1200" b="1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NPV</a:t>
                      </a:r>
                      <a:r>
                        <a:rPr lang="en-US" sz="1200" b="1" dirty="0" smtClean="0">
                          <a:ln>
                            <a:noFill/>
                          </a:ln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smtClean="0">
                          <a:ln>
                            <a:noFill/>
                          </a:ln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Чистая приведенная стоимость</a:t>
                      </a:r>
                      <a:endParaRPr lang="ru-RU" sz="1200" dirty="0">
                        <a:ln>
                          <a:noFill/>
                        </a:ln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200" b="0" i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млн руб.</a:t>
                      </a: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950">
                <a:tc>
                  <a:txBody>
                    <a:bodyPr/>
                    <a:lstStyle/>
                    <a:p>
                      <a:pPr marL="0" indent="0">
                        <a:buClr>
                          <a:srgbClr val="FF0000"/>
                        </a:buClr>
                        <a:buFont typeface="Arial" pitchFamily="34" charset="0"/>
                        <a:buNone/>
                      </a:pPr>
                      <a:r>
                        <a:rPr lang="en-US" sz="1200" b="1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IRR</a:t>
                      </a:r>
                      <a:r>
                        <a:rPr lang="en-US" sz="1200" dirty="0" smtClean="0">
                          <a:ln>
                            <a:noFill/>
                          </a:ln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smtClean="0">
                          <a:ln>
                            <a:noFill/>
                          </a:ln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Внутренняя норма доходности</a:t>
                      </a:r>
                      <a:endParaRPr lang="ru-RU" sz="1200" dirty="0">
                        <a:ln>
                          <a:noFill/>
                        </a:ln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200" b="0" i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%</a:t>
                      </a:r>
                      <a:endParaRPr lang="en-US" sz="1200" b="0" i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Clr>
                          <a:srgbClr val="FF0000"/>
                        </a:buClr>
                        <a:buFont typeface="Arial" pitchFamily="34" charset="0"/>
                        <a:buNone/>
                      </a:pPr>
                      <a:r>
                        <a:rPr lang="en-US" sz="1200" b="1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PBP</a:t>
                      </a:r>
                      <a:r>
                        <a:rPr lang="en-US" sz="1200" dirty="0" smtClean="0">
                          <a:ln>
                            <a:noFill/>
                          </a:ln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smtClean="0">
                          <a:ln>
                            <a:noFill/>
                          </a:ln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Период</a:t>
                      </a:r>
                      <a:r>
                        <a:rPr lang="ru-RU" sz="1200" baseline="0" dirty="0" smtClean="0">
                          <a:ln>
                            <a:noFill/>
                          </a:ln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окупаемости</a:t>
                      </a:r>
                      <a:endParaRPr lang="ru-RU" sz="1200" dirty="0">
                        <a:ln>
                          <a:noFill/>
                        </a:ln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лет</a:t>
                      </a: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Clr>
                          <a:srgbClr val="FF0000"/>
                        </a:buClr>
                        <a:buFont typeface="Arial" pitchFamily="34" charset="0"/>
                        <a:buNone/>
                      </a:pPr>
                      <a:r>
                        <a:rPr lang="en-US" sz="1200" b="1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DPBP</a:t>
                      </a:r>
                      <a:r>
                        <a:rPr lang="en-US" sz="1200" dirty="0" smtClean="0">
                          <a:ln>
                            <a:noFill/>
                          </a:ln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smtClean="0">
                          <a:ln>
                            <a:noFill/>
                          </a:ln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Дисконтированный</a:t>
                      </a:r>
                      <a:r>
                        <a:rPr lang="ru-RU" sz="1200" baseline="0" dirty="0" smtClean="0">
                          <a:ln>
                            <a:noFill/>
                          </a:ln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период окупаемости</a:t>
                      </a:r>
                      <a:endParaRPr lang="ru-RU" sz="1200" dirty="0">
                        <a:ln>
                          <a:noFill/>
                        </a:ln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лет</a:t>
                      </a:r>
                      <a:endParaRPr lang="en-US" sz="1200" b="0" i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Ставка</a:t>
                      </a:r>
                      <a:r>
                        <a:rPr lang="ru-RU" sz="1200" b="0" kern="12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дисконтирования</a:t>
                      </a:r>
                      <a:endParaRPr lang="ru-RU" sz="1200" b="0" kern="12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200" b="0" i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5761780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993436" y="165406"/>
            <a:ext cx="1800000" cy="794261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725094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26339" y="319683"/>
            <a:ext cx="1734193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7250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ОБЯЗАТЕЛЬНЫЙ</a:t>
            </a:r>
          </a:p>
          <a:p>
            <a:pPr algn="ctr"/>
            <a:r>
              <a:rPr lang="ru-RU" sz="1400" b="1" dirty="0" smtClean="0">
                <a:solidFill>
                  <a:srgbClr val="7250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</a:t>
            </a:r>
            <a:endParaRPr lang="ru-RU" sz="1400" b="1" dirty="0">
              <a:solidFill>
                <a:srgbClr val="7250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02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58246" y="414670"/>
            <a:ext cx="6827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>
                <a:latin typeface="Arial" charset="0"/>
                <a:ea typeface="Arial" charset="0"/>
                <a:cs typeface="Arial" charset="0"/>
              </a:rPr>
              <a:t>Локализация</a:t>
            </a:r>
            <a:endParaRPr lang="en-US" b="1" u="sng" dirty="0">
              <a:latin typeface="Arial" charset="0"/>
              <a:ea typeface="Arial" charset="0"/>
              <a:cs typeface="Arial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414326"/>
              </p:ext>
            </p:extLst>
          </p:nvPr>
        </p:nvGraphicFramePr>
        <p:xfrm>
          <a:off x="355529" y="1187543"/>
          <a:ext cx="8884815" cy="1463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327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0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0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20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Требования законодательства по технологическим и производственным операциям</a:t>
                      </a:r>
                      <a:r>
                        <a:rPr lang="ru-RU" sz="1200" b="1" i="0" kern="1200" baseline="3000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Изменение товарной позиции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по ТН ВЭД</a:t>
                      </a:r>
                      <a:r>
                        <a:rPr lang="ru-RU" sz="1200" b="1" i="0" baseline="3000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20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Срок начала осуществления операций</a:t>
                      </a:r>
                      <a:r>
                        <a:rPr lang="en-US" sz="1200" b="1" i="0" kern="120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200" b="1" i="0" kern="120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гг.)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71450" indent="-171450">
                        <a:buClr>
                          <a:srgbClr val="725094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1200" baseline="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ru-RU" sz="1200" baseline="0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solidFill>
                          <a:srgbClr val="725094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200" b="0" i="0" kern="1200" dirty="0">
                        <a:solidFill>
                          <a:srgbClr val="725094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71450" indent="-171450">
                        <a:buClr>
                          <a:srgbClr val="725094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1200" baseline="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ru-RU" sz="1200" baseline="0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solidFill>
                          <a:srgbClr val="725094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kern="1200" dirty="0" smtClean="0">
                        <a:solidFill>
                          <a:srgbClr val="725094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71450" indent="-171450">
                        <a:buClr>
                          <a:srgbClr val="725094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1200" baseline="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r>
                        <a:rPr lang="ru-RU" sz="1200" baseline="300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1200" baseline="30000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E5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solidFill>
                          <a:srgbClr val="725094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E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kern="1200" dirty="0" smtClean="0">
                        <a:solidFill>
                          <a:srgbClr val="725094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E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922278"/>
              </p:ext>
            </p:extLst>
          </p:nvPr>
        </p:nvGraphicFramePr>
        <p:xfrm>
          <a:off x="358246" y="3220967"/>
          <a:ext cx="7208794" cy="1463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327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021">
                  <a:extLst>
                    <a:ext uri="{9D8B030D-6E8A-4147-A177-3AD203B41FA5}">
                      <a16:colId xmlns:a16="http://schemas.microsoft.com/office/drawing/2014/main" val="2714017822"/>
                    </a:ext>
                  </a:extLst>
                </a:gridCol>
              </a:tblGrid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20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Требования законодательства по доле стоимости используемых материалов и компонентов (оборудования) иностранного происхождения в цене промышленной продукции (%)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20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Срок изменения доли</a:t>
                      </a:r>
                      <a:r>
                        <a:rPr lang="en-US" sz="1200" b="1" i="0" kern="120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200" b="1" i="0" kern="1200" dirty="0" smtClean="0"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Arial" charset="0"/>
                          <a:cs typeface="Arial" panose="020B0604020202020204" pitchFamily="34" charset="0"/>
                        </a:rPr>
                        <a:t>гг.) по проекту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950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rgbClr val="725094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12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ru-RU" sz="1200" kern="1200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solidFill>
                          <a:srgbClr val="725094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950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rgbClr val="725094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12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ru-RU" sz="1200" kern="1200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solidFill>
                          <a:srgbClr val="725094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rgbClr val="725094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1200" dirty="0" smtClean="0">
                          <a:ln>
                            <a:noFill/>
                          </a:ln>
                          <a:solidFill>
                            <a:srgbClr val="72509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ru-RU" sz="1200" kern="1200" dirty="0">
                        <a:ln>
                          <a:noFill/>
                        </a:ln>
                        <a:solidFill>
                          <a:srgbClr val="725094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0" i="0" dirty="0">
                        <a:solidFill>
                          <a:srgbClr val="725094"/>
                        </a:solidFill>
                        <a:latin typeface="Arial" panose="020B0604020202020204" pitchFamily="34" charset="0"/>
                        <a:ea typeface="Arial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55529" y="5429141"/>
            <a:ext cx="91613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800" baseline="300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10</a:t>
            </a:r>
            <a:r>
              <a:rPr lang="en-US" sz="8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Если продукция присутствует в Приложении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№ 1 к Постановлению №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719, перечень операций / требования к доли стоимости иностранных компонентов указывается в</a:t>
            </a:r>
            <a:r>
              <a:rPr lang="ru-RU" sz="8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полном с ним соответствии, в противном случае -  в соответствии с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Приложением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№ 1 к Правилам определения страны происхождения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товаров</a:t>
            </a:r>
          </a:p>
          <a:p>
            <a:pPr algn="just"/>
            <a:r>
              <a:rPr lang="ru-RU" sz="800" baseline="300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11</a:t>
            </a:r>
            <a:r>
              <a:rPr lang="en-US" sz="8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В случае, если продукция присутствует в Приложении № 1 к Постановлению № 719 и Приложении № 1 к Правилам определения страны происхождения товаров, данный столбец исключается</a:t>
            </a:r>
          </a:p>
          <a:p>
            <a:pPr algn="just"/>
            <a:r>
              <a:rPr lang="ru-RU" sz="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Если Инвестор планирует выполнение дополнительных (относительно базовых требований законодательства) операций, необходимо их указать, отметив цветом</a:t>
            </a:r>
          </a:p>
          <a:p>
            <a:pPr algn="just"/>
            <a:r>
              <a:rPr lang="ru-RU" sz="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Если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продукция присутствует в Приложении № 1 к Постановлению № 719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, в выводе указывается данный нормативный правовой акт</a:t>
            </a:r>
            <a:r>
              <a:rPr lang="ru-RU" sz="8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, </a:t>
            </a:r>
            <a:r>
              <a:rPr lang="ru-RU" sz="8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в противном случае </a:t>
            </a:r>
            <a:r>
              <a:rPr lang="ru-RU" sz="8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- Соглашение </a:t>
            </a:r>
            <a:r>
              <a:rPr lang="ru-RU" sz="8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о Правилах определения страны происхождения товаров в </a:t>
            </a:r>
            <a:r>
              <a:rPr lang="ru-RU" sz="800" dirty="0" smtClean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СНГ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993436" y="165406"/>
            <a:ext cx="1800000" cy="867860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725094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026339" y="319683"/>
            <a:ext cx="1734193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7250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ОБЯЗАТЕЛЬНЫЙ</a:t>
            </a:r>
          </a:p>
          <a:p>
            <a:pPr algn="ctr"/>
            <a:r>
              <a:rPr lang="ru-RU" sz="1400" b="1" dirty="0" smtClean="0">
                <a:solidFill>
                  <a:srgbClr val="7250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</a:t>
            </a:r>
            <a:endParaRPr lang="ru-RU" sz="1400" b="1" dirty="0">
              <a:solidFill>
                <a:srgbClr val="7250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5529" y="2761592"/>
            <a:ext cx="9161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Arial" charset="0"/>
                <a:ea typeface="Arial" charset="0"/>
                <a:cs typeface="Arial" charset="0"/>
              </a:rPr>
              <a:t>Полное соответствие требованиям ___ </a:t>
            </a:r>
            <a:r>
              <a:rPr lang="ru-RU" sz="1200" baseline="30000" dirty="0" smtClean="0">
                <a:latin typeface="Arial" charset="0"/>
                <a:ea typeface="Arial" charset="0"/>
                <a:cs typeface="Arial" charset="0"/>
              </a:rPr>
              <a:t>13</a:t>
            </a:r>
            <a:r>
              <a:rPr lang="ru-RU" sz="1200" dirty="0" smtClean="0">
                <a:latin typeface="Arial" charset="0"/>
                <a:ea typeface="Arial" charset="0"/>
                <a:cs typeface="Arial" charset="0"/>
              </a:rPr>
              <a:t> наступает в ____ году  </a:t>
            </a:r>
            <a:endParaRPr lang="ru-RU" sz="12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8246" y="784002"/>
            <a:ext cx="3183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u="sng" dirty="0">
                <a:solidFill>
                  <a:srgbClr val="725094"/>
                </a:solidFill>
                <a:latin typeface="Arial" charset="0"/>
                <a:ea typeface="Arial" charset="0"/>
                <a:cs typeface="Arial" charset="0"/>
              </a:rPr>
              <a:t>Наименование продукции</a:t>
            </a:r>
            <a:endParaRPr lang="en-US" b="1" u="sng" dirty="0">
              <a:solidFill>
                <a:srgbClr val="725094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8246" y="4821156"/>
            <a:ext cx="9161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Arial" charset="0"/>
                <a:ea typeface="Arial" charset="0"/>
                <a:cs typeface="Arial" charset="0"/>
              </a:rPr>
              <a:t>Полное соответствие требованиям ___ </a:t>
            </a:r>
            <a:r>
              <a:rPr lang="ru-RU" sz="1200" dirty="0" smtClean="0">
                <a:latin typeface="Arial" charset="0"/>
                <a:ea typeface="Arial" charset="0"/>
                <a:cs typeface="Arial" charset="0"/>
              </a:rPr>
              <a:t>наступает в ____ году  </a:t>
            </a:r>
            <a:endParaRPr lang="ru-RU" sz="12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5529" y="5146999"/>
            <a:ext cx="420352" cy="282142"/>
          </a:xfrm>
          <a:prstGeom prst="rect">
            <a:avLst/>
          </a:prstGeom>
          <a:solidFill>
            <a:srgbClr val="E5E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775881" y="5154543"/>
            <a:ext cx="9161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Arial" charset="0"/>
                <a:ea typeface="Arial" charset="0"/>
                <a:cs typeface="Arial" charset="0"/>
              </a:rPr>
              <a:t>- цветом выделены обязательства Инвестора сверх требований законодательства </a:t>
            </a:r>
            <a:endParaRPr lang="ru-RU" sz="12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89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6855-BC5C-7C46-B323-1FEC923C7F94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81038" y="2709081"/>
            <a:ext cx="8543925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u="sng" dirty="0" smtClean="0">
                <a:solidFill>
                  <a:srgbClr val="725094"/>
                </a:solidFill>
                <a:latin typeface="Arial" charset="0"/>
                <a:ea typeface="Arial" charset="0"/>
                <a:cs typeface="Arial" charset="0"/>
              </a:rPr>
              <a:t>Спасибо за внимание!</a:t>
            </a:r>
            <a:endParaRPr lang="ru-RU" sz="1800" b="1" u="sng" dirty="0">
              <a:solidFill>
                <a:srgbClr val="725094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51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7099</TotalTime>
  <Words>696</Words>
  <Application>Microsoft Office PowerPoint</Application>
  <PresentationFormat>Лист A4 (210x297 мм)</PresentationFormat>
  <Paragraphs>167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Wingdings 2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Губерман Михаил Александрович</cp:lastModifiedBy>
  <cp:revision>479</cp:revision>
  <cp:lastPrinted>2019-04-11T07:00:10Z</cp:lastPrinted>
  <dcterms:created xsi:type="dcterms:W3CDTF">2015-09-16T06:22:33Z</dcterms:created>
  <dcterms:modified xsi:type="dcterms:W3CDTF">2023-03-02T15:32:28Z</dcterms:modified>
</cp:coreProperties>
</file>