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2"/>
  </p:notesMasterIdLst>
  <p:sldIdLst>
    <p:sldId id="292" r:id="rId2"/>
    <p:sldId id="288" r:id="rId3"/>
    <p:sldId id="289" r:id="rId4"/>
    <p:sldId id="291" r:id="rId5"/>
    <p:sldId id="293" r:id="rId6"/>
    <p:sldId id="299" r:id="rId7"/>
    <p:sldId id="295" r:id="rId8"/>
    <p:sldId id="297" r:id="rId9"/>
    <p:sldId id="298" r:id="rId10"/>
    <p:sldId id="301" r:id="rId11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EBDDF5"/>
    <a:srgbClr val="F8F7F7"/>
    <a:srgbClr val="F9F9F9"/>
    <a:srgbClr val="F2F2F2"/>
    <a:srgbClr val="E2CFF1"/>
    <a:srgbClr val="B482DA"/>
    <a:srgbClr val="725094"/>
    <a:srgbClr val="8649D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957" autoAdjust="0"/>
  </p:normalViewPr>
  <p:slideViewPr>
    <p:cSldViewPr snapToGrid="0" snapToObjects="1">
      <p:cViewPr varScale="1">
        <p:scale>
          <a:sx n="163" d="100"/>
          <a:sy n="163" d="100"/>
        </p:scale>
        <p:origin x="1176" y="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723F-4A47-9F47-A391-A11424485884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908E-0CE7-BC45-B07B-542B996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7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460067"/>
            <a:ext cx="9906000" cy="397933"/>
          </a:xfrm>
          <a:prstGeom prst="rect">
            <a:avLst/>
          </a:prstGeom>
          <a:solidFill>
            <a:srgbClr val="725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460066"/>
            <a:ext cx="222885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460066"/>
            <a:ext cx="33432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460066"/>
            <a:ext cx="22288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6855-BC5C-7C46-B323-1FEC923C7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6855-BC5C-7C46-B323-1FEC923C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-4455" y="2292857"/>
            <a:ext cx="5940000" cy="1507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6" y="2462134"/>
            <a:ext cx="56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charset="0"/>
                <a:ea typeface="Arial" charset="0"/>
                <a:cs typeface="Arial" charset="0"/>
              </a:rPr>
              <a:t>Наименование компании с указанием организационно-правовой формы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6" y="3311490"/>
            <a:ext cx="561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Название проекта</a:t>
            </a:r>
            <a:endParaRPr lang="en-US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55" y="4389028"/>
            <a:ext cx="27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ФИО</a:t>
            </a:r>
          </a:p>
          <a:p>
            <a:r>
              <a:rPr lang="ru-RU" sz="16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Должность докладчика</a:t>
            </a:r>
            <a:endParaRPr lang="en-US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384" y="628591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«__»________ 20__ г.</a:t>
            </a:r>
            <a:endParaRPr lang="en-US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288108" y="194456"/>
            <a:ext cx="2755204" cy="1120139"/>
            <a:chOff x="6398157" y="1833951"/>
            <a:chExt cx="3127769" cy="129001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398157" y="1833951"/>
              <a:ext cx="2826806" cy="129001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5094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2719" y="1947571"/>
              <a:ext cx="2993207" cy="109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7250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ДАННЫЙ СЛАЙД </a:t>
              </a:r>
            </a:p>
            <a:p>
              <a:r>
                <a:rPr lang="ru-RU" sz="1400" b="1" dirty="0" smtClean="0">
                  <a:solidFill>
                    <a:srgbClr val="7250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ОФОРМЛЯЕТСЯ </a:t>
              </a:r>
            </a:p>
            <a:p>
              <a:r>
                <a:rPr lang="ru-RU" sz="1400" b="1" dirty="0" smtClean="0">
                  <a:solidFill>
                    <a:srgbClr val="7250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ФИРМЕННОМ СТИЛЕ </a:t>
              </a:r>
            </a:p>
            <a:p>
              <a:r>
                <a:rPr lang="ru-RU" sz="1400" b="1" dirty="0" smtClean="0">
                  <a:solidFill>
                    <a:srgbClr val="7250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ИНВЕСТОРА </a:t>
              </a:r>
              <a:endParaRPr lang="ru-RU" sz="1400" b="1" dirty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9587" y="480513"/>
            <a:ext cx="21702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Логотип Инвестора</a:t>
            </a:r>
          </a:p>
          <a:p>
            <a:endParaRPr lang="en-US" sz="16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6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1038" y="2709081"/>
            <a:ext cx="854392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smtClean="0"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sz="1800" b="1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3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246" y="414670"/>
            <a:ext cx="769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Основные параметры проекта в рамках СПИК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247" y="1108806"/>
            <a:ext cx="923701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Название проекта:</a:t>
            </a: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Инвестор:</a:t>
            </a: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Участники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СПИК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Срок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СПИК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Объем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инвестиций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Продукция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производимая в рамках проекта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1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Цель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заключения СПИК:</a:t>
            </a:r>
            <a:r>
              <a:rPr lang="ru-RU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993436" y="165406"/>
            <a:ext cx="1800000" cy="867860"/>
            <a:chOff x="7424963" y="1833951"/>
            <a:chExt cx="1800000" cy="8678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424963" y="1833951"/>
              <a:ext cx="1800000" cy="86786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509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57866" y="1988228"/>
              <a:ext cx="17341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7250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ОБЯЗАТЕЛЬНЫЙ</a:t>
              </a:r>
            </a:p>
            <a:p>
              <a:pPr algn="ctr"/>
              <a:r>
                <a:rPr lang="ru-RU" sz="1400" b="1" dirty="0" smtClean="0">
                  <a:solidFill>
                    <a:srgbClr val="7250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</a:t>
              </a:r>
              <a:endParaRPr lang="ru-RU" sz="1400" b="1" dirty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32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247" y="414670"/>
            <a:ext cx="200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pitchFamily="34" charset="0"/>
                <a:ea typeface="Arial" charset="0"/>
                <a:cs typeface="Arial" pitchFamily="34" charset="0"/>
              </a:rPr>
              <a:t>Об Инвесторе</a:t>
            </a:r>
            <a:endParaRPr lang="en-US" b="1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246" y="1085349"/>
            <a:ext cx="918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Arial" charset="0"/>
                <a:cs typeface="Arial" pitchFamily="34" charset="0"/>
              </a:rPr>
              <a:t>Организационно-правовая форма «Наименование Инвестора» </a:t>
            </a:r>
            <a:r>
              <a:rPr lang="ru-RU" sz="1600" dirty="0" smtClean="0">
                <a:latin typeface="Arial" pitchFamily="34" charset="0"/>
                <a:ea typeface="Arial" charset="0"/>
                <a:cs typeface="Arial" pitchFamily="34" charset="0"/>
              </a:rPr>
              <a:t>– лидер среди производителей на территории России, работаем с 2011 года и т.п.</a:t>
            </a:r>
            <a:endParaRPr lang="en-US" sz="1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246" y="1754102"/>
            <a:ext cx="93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25094"/>
                </a:solidFill>
                <a:latin typeface="Arial" pitchFamily="34" charset="0"/>
                <a:ea typeface="Arial" charset="0"/>
                <a:cs typeface="Arial" pitchFamily="34" charset="0"/>
              </a:rPr>
              <a:t>13</a:t>
            </a:r>
            <a:endParaRPr lang="en-US" sz="1400" b="1" dirty="0">
              <a:solidFill>
                <a:srgbClr val="725094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145056" y="2152714"/>
            <a:ext cx="1474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" charset="0"/>
                <a:cs typeface="Arial" pitchFamily="34" charset="0"/>
              </a:rPr>
              <a:t>лет на рынке</a:t>
            </a:r>
            <a:endParaRPr lang="en-US" sz="1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464" y="1754102"/>
            <a:ext cx="93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25094"/>
                </a:solidFill>
                <a:latin typeface="Arial" pitchFamily="34" charset="0"/>
                <a:ea typeface="Arial" charset="0"/>
                <a:cs typeface="Arial" pitchFamily="34" charset="0"/>
              </a:rPr>
              <a:t>25</a:t>
            </a:r>
            <a:endParaRPr lang="en-US" sz="1400" b="1" dirty="0">
              <a:solidFill>
                <a:srgbClr val="725094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4579808" y="1917801"/>
            <a:ext cx="141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" charset="0"/>
                <a:cs typeface="Arial" pitchFamily="34" charset="0"/>
              </a:rPr>
              <a:t>видов продукции</a:t>
            </a:r>
            <a:endParaRPr lang="en-US" sz="1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1" name="Rectangle 32"/>
          <p:cNvSpPr/>
          <p:nvPr/>
        </p:nvSpPr>
        <p:spPr>
          <a:xfrm>
            <a:off x="4411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371" y="4357344"/>
            <a:ext cx="298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Наши потребители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5790"/>
              </p:ext>
            </p:extLst>
          </p:nvPr>
        </p:nvGraphicFramePr>
        <p:xfrm>
          <a:off x="377823" y="2827566"/>
          <a:ext cx="937335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73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32"/>
          <p:cNvSpPr/>
          <p:nvPr/>
        </p:nvSpPr>
        <p:spPr>
          <a:xfrm>
            <a:off x="4411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2"/>
          <p:cNvSpPr/>
          <p:nvPr/>
        </p:nvSpPr>
        <p:spPr>
          <a:xfrm>
            <a:off x="5707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5707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2"/>
          <p:cNvSpPr/>
          <p:nvPr/>
        </p:nvSpPr>
        <p:spPr>
          <a:xfrm>
            <a:off x="7003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7003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8299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2"/>
          <p:cNvSpPr/>
          <p:nvPr/>
        </p:nvSpPr>
        <p:spPr>
          <a:xfrm>
            <a:off x="8299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2"/>
          <p:cNvSpPr/>
          <p:nvPr/>
        </p:nvSpPr>
        <p:spPr>
          <a:xfrm>
            <a:off x="523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2"/>
          <p:cNvSpPr/>
          <p:nvPr/>
        </p:nvSpPr>
        <p:spPr>
          <a:xfrm>
            <a:off x="523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1819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1819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3115148" y="562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/>
          <p:nvPr/>
        </p:nvSpPr>
        <p:spPr>
          <a:xfrm>
            <a:off x="3115148" y="4909848"/>
            <a:ext cx="1080000" cy="504000"/>
          </a:xfrm>
          <a:prstGeom prst="rect">
            <a:avLst/>
          </a:prstGeom>
          <a:noFill/>
          <a:ln>
            <a:solidFill>
              <a:srgbClr val="725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206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93436" y="165406"/>
            <a:ext cx="1800000" cy="867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509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6339" y="319683"/>
            <a:ext cx="1734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</a:t>
            </a:r>
          </a:p>
          <a:p>
            <a:pPr algn="ctr"/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sz="140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4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247" y="414670"/>
            <a:ext cx="46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Описание проекта в рамках СПИК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63" y="2814299"/>
            <a:ext cx="62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435" y="3221143"/>
            <a:ext cx="62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30248"/>
              </p:ext>
            </p:extLst>
          </p:nvPr>
        </p:nvGraphicFramePr>
        <p:xfrm>
          <a:off x="367485" y="1042589"/>
          <a:ext cx="9233715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996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Цели и задачи проекта: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31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8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РФ: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ru-RU" sz="1600" b="1" dirty="0" smtClean="0">
                        <a:ln>
                          <a:noFill/>
                        </a:ln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Участники СПИК со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стороны Инвестора: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Участники СПИК со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стороны государства: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993436" y="165406"/>
            <a:ext cx="1800000" cy="867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50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6339" y="319683"/>
            <a:ext cx="1734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</a:t>
            </a:r>
          </a:p>
          <a:p>
            <a:pPr algn="ctr"/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sz="140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247" y="414670"/>
            <a:ext cx="57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Этапы реализации проекта в рамках СПИК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3"/>
          <p:cNvSpPr/>
          <p:nvPr/>
        </p:nvSpPr>
        <p:spPr>
          <a:xfrm>
            <a:off x="2783206" y="1035483"/>
            <a:ext cx="215152" cy="215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Oval 30"/>
          <p:cNvSpPr/>
          <p:nvPr/>
        </p:nvSpPr>
        <p:spPr>
          <a:xfrm>
            <a:off x="3674423" y="2072298"/>
            <a:ext cx="2569552" cy="2569552"/>
          </a:xfrm>
          <a:prstGeom prst="ellipse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8447" y="2969533"/>
            <a:ext cx="278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Продукт, создаваемый в рамках реализации проекта</a:t>
            </a:r>
          </a:p>
        </p:txBody>
      </p:sp>
      <p:pic>
        <p:nvPicPr>
          <p:cNvPr id="8" name="Picture 3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0477" y="3541005"/>
            <a:ext cx="577444" cy="57744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43847"/>
              </p:ext>
            </p:extLst>
          </p:nvPr>
        </p:nvGraphicFramePr>
        <p:xfrm>
          <a:off x="2998358" y="947814"/>
          <a:ext cx="4473759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9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Приобретение земельного участка под создание новых производственных мощностей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реализации: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инвестиций: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исполнитель: ООО «Название компании»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страна: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Россия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 smtClean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3"/>
          <p:cNvSpPr/>
          <p:nvPr/>
        </p:nvSpPr>
        <p:spPr>
          <a:xfrm>
            <a:off x="6349951" y="2594530"/>
            <a:ext cx="215152" cy="215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83406"/>
              </p:ext>
            </p:extLst>
          </p:nvPr>
        </p:nvGraphicFramePr>
        <p:xfrm>
          <a:off x="6653813" y="2588082"/>
          <a:ext cx="3117360" cy="102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37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Проведение НИОКР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реализации: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инвестиций: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исполнитель: ООО «Название компании»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страна: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Россия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val 3"/>
          <p:cNvSpPr/>
          <p:nvPr/>
        </p:nvSpPr>
        <p:spPr>
          <a:xfrm>
            <a:off x="5617140" y="4679072"/>
            <a:ext cx="215152" cy="215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3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06971"/>
              </p:ext>
            </p:extLst>
          </p:nvPr>
        </p:nvGraphicFramePr>
        <p:xfrm>
          <a:off x="5910362" y="4647175"/>
          <a:ext cx="2544504" cy="135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1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Разработка проектной документации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реализации: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инвестиций: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исполнитель: ООО «Название компании»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страна: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100" b="1" dirty="0" smtClean="0">
                        <a:solidFill>
                          <a:srgbClr val="725094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val 3"/>
          <p:cNvSpPr/>
          <p:nvPr/>
        </p:nvSpPr>
        <p:spPr>
          <a:xfrm>
            <a:off x="1075064" y="4679072"/>
            <a:ext cx="215152" cy="215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4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17081"/>
              </p:ext>
            </p:extLst>
          </p:nvPr>
        </p:nvGraphicFramePr>
        <p:xfrm>
          <a:off x="1368286" y="4647175"/>
          <a:ext cx="2924352" cy="135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9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Строительство производственных зданий и сооружений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41">
                <a:tc>
                  <a:txBody>
                    <a:bodyPr/>
                    <a:lstStyle/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реализации: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инвестиций: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исполнитель: ООО «Название компании»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страна: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Россия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 smtClean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val 3"/>
          <p:cNvSpPr/>
          <p:nvPr/>
        </p:nvSpPr>
        <p:spPr>
          <a:xfrm>
            <a:off x="379350" y="2594530"/>
            <a:ext cx="199919" cy="215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5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55509"/>
              </p:ext>
            </p:extLst>
          </p:nvPr>
        </p:nvGraphicFramePr>
        <p:xfrm>
          <a:off x="645577" y="2468933"/>
          <a:ext cx="3088723" cy="135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803"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Приобретение, сооружение, изготовление, доставка, </a:t>
                      </a:r>
                      <a:r>
                        <a:rPr lang="ru-RU" sz="11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расконсервация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оборудования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82">
                <a:tc>
                  <a:txBody>
                    <a:bodyPr/>
                    <a:lstStyle/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реализации: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инвестиций:</a:t>
                      </a:r>
                    </a:p>
                    <a:p>
                      <a:pPr marL="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исполнитель: ООО «Название компании»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страна: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Россия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 smtClean="0">
                        <a:solidFill>
                          <a:srgbClr val="725094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2769745" y="1201395"/>
            <a:ext cx="4309200" cy="4309200"/>
            <a:chOff x="2455420" y="1201395"/>
            <a:chExt cx="4309200" cy="4309200"/>
          </a:xfrm>
        </p:grpSpPr>
        <p:sp>
          <p:nvSpPr>
            <p:cNvPr id="19" name="Triangle 36"/>
            <p:cNvSpPr/>
            <p:nvPr/>
          </p:nvSpPr>
          <p:spPr>
            <a:xfrm rot="9311792">
              <a:off x="6493828" y="2350596"/>
              <a:ext cx="136340" cy="212422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Дуга 19"/>
            <p:cNvSpPr/>
            <p:nvPr/>
          </p:nvSpPr>
          <p:spPr>
            <a:xfrm>
              <a:off x="2455420" y="1201395"/>
              <a:ext cx="4309200" cy="4309200"/>
            </a:xfrm>
            <a:prstGeom prst="arc">
              <a:avLst>
                <a:gd name="adj1" fmla="val 18564891"/>
                <a:gd name="adj2" fmla="val 1993202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3384240">
            <a:off x="2768795" y="1201395"/>
            <a:ext cx="4309200" cy="4309200"/>
            <a:chOff x="2455420" y="1201395"/>
            <a:chExt cx="4309200" cy="4309200"/>
          </a:xfrm>
        </p:grpSpPr>
        <p:sp>
          <p:nvSpPr>
            <p:cNvPr id="22" name="Triangle 36"/>
            <p:cNvSpPr/>
            <p:nvPr/>
          </p:nvSpPr>
          <p:spPr>
            <a:xfrm rot="9311792">
              <a:off x="6493828" y="2350596"/>
              <a:ext cx="136340" cy="212422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Дуга 22"/>
            <p:cNvSpPr/>
            <p:nvPr/>
          </p:nvSpPr>
          <p:spPr>
            <a:xfrm>
              <a:off x="2455420" y="1201395"/>
              <a:ext cx="4309200" cy="4309200"/>
            </a:xfrm>
            <a:prstGeom prst="arc">
              <a:avLst>
                <a:gd name="adj1" fmla="val 18564891"/>
                <a:gd name="adj2" fmla="val 1993202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7650288">
            <a:off x="2769745" y="1201395"/>
            <a:ext cx="4309200" cy="4309200"/>
            <a:chOff x="2455420" y="1201395"/>
            <a:chExt cx="4309200" cy="4309200"/>
          </a:xfrm>
        </p:grpSpPr>
        <p:sp>
          <p:nvSpPr>
            <p:cNvPr id="25" name="Triangle 36"/>
            <p:cNvSpPr/>
            <p:nvPr/>
          </p:nvSpPr>
          <p:spPr>
            <a:xfrm rot="9311792">
              <a:off x="6493828" y="2350596"/>
              <a:ext cx="136340" cy="212422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2455420" y="1201395"/>
              <a:ext cx="4309200" cy="4309200"/>
            </a:xfrm>
            <a:prstGeom prst="arc">
              <a:avLst>
                <a:gd name="adj1" fmla="val 18564891"/>
                <a:gd name="adj2" fmla="val 1993202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11673008">
            <a:off x="2768795" y="1201395"/>
            <a:ext cx="4309200" cy="4309200"/>
            <a:chOff x="2455420" y="1201395"/>
            <a:chExt cx="4309200" cy="4309200"/>
          </a:xfrm>
        </p:grpSpPr>
        <p:sp>
          <p:nvSpPr>
            <p:cNvPr id="28" name="Triangle 36"/>
            <p:cNvSpPr/>
            <p:nvPr/>
          </p:nvSpPr>
          <p:spPr>
            <a:xfrm rot="9311792">
              <a:off x="6493828" y="2350596"/>
              <a:ext cx="136340" cy="212422"/>
            </a:xfrm>
            <a:prstGeom prst="triangl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Дуга 28"/>
            <p:cNvSpPr/>
            <p:nvPr/>
          </p:nvSpPr>
          <p:spPr>
            <a:xfrm>
              <a:off x="2455420" y="1201395"/>
              <a:ext cx="4309200" cy="4309200"/>
            </a:xfrm>
            <a:prstGeom prst="arc">
              <a:avLst>
                <a:gd name="adj1" fmla="val 18564891"/>
                <a:gd name="adj2" fmla="val 1993202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993436" y="165406"/>
            <a:ext cx="1800000" cy="867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509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6339" y="319683"/>
            <a:ext cx="1734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</a:t>
            </a:r>
          </a:p>
          <a:p>
            <a:pPr algn="ctr"/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sz="140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246" y="414670"/>
            <a:ext cx="682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Локализация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22747"/>
              </p:ext>
            </p:extLst>
          </p:nvPr>
        </p:nvGraphicFramePr>
        <p:xfrm>
          <a:off x="355529" y="1187543"/>
          <a:ext cx="888481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Наименование продукции</a:t>
                      </a:r>
                      <a:endParaRPr lang="en-US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Изменение товарной позиции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по ТН ВЭД</a:t>
                      </a:r>
                      <a:r>
                        <a:rPr lang="en-US" sz="1200" b="1" i="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*</a:t>
                      </a:r>
                      <a:endParaRPr lang="ru-RU" sz="1200" b="1" i="0" baseline="30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начала осуществления операций</a:t>
                      </a:r>
                      <a:r>
                        <a:rPr lang="en-US" sz="1200" b="1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гг.)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Наименования технологических и производственных операций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74365"/>
              </p:ext>
            </p:extLst>
          </p:nvPr>
        </p:nvGraphicFramePr>
        <p:xfrm>
          <a:off x="355530" y="4026829"/>
          <a:ext cx="888481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Наименование продукции</a:t>
                      </a:r>
                      <a:endParaRPr lang="en-US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изменения доли</a:t>
                      </a:r>
                      <a:r>
                        <a:rPr lang="en-US" sz="1200" b="1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гг.)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Доля стоимости используемых материалов и компонентов (оборудования) иностранного происхождения в цене промышленной продукции (%)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12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12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 pitchFamily="34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4608" y="6014461"/>
            <a:ext cx="916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</a:t>
            </a:r>
            <a:r>
              <a:rPr lang="en-US" sz="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продукция присутствует в Приложении № 1 к Постановлению № 719 и Приложении № 1 к Правилам определения страны происхождения товаров, данный столбец исключается</a:t>
            </a:r>
            <a:endParaRPr lang="ru-RU" sz="8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93436" y="165406"/>
            <a:ext cx="1800000" cy="867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50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339" y="319683"/>
            <a:ext cx="1734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</a:t>
            </a:r>
          </a:p>
          <a:p>
            <a:pPr algn="ctr"/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sz="140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9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246" y="414670"/>
            <a:ext cx="682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Arial" charset="0"/>
                <a:ea typeface="Arial" charset="0"/>
                <a:cs typeface="Arial" charset="0"/>
              </a:rPr>
              <a:t>Ц</a:t>
            </a:r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елевые показатели по проекту за срок СПИК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44059"/>
              </p:ext>
            </p:extLst>
          </p:nvPr>
        </p:nvGraphicFramePr>
        <p:xfrm>
          <a:off x="358246" y="1069454"/>
          <a:ext cx="8922914" cy="293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en-US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Единицы измерения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Срок СПИК</a:t>
                      </a:r>
                      <a:endParaRPr lang="en-US" sz="12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лет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Год выхода на операционную прибыль</a:t>
                      </a:r>
                      <a:endParaRPr lang="en-US" sz="1200" b="0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Сумма инвестиций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Собственные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средства Инвестора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3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Заемные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средства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произведенной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продукции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реализованной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продукции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Объем произведенной продукции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шт.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200" b="0" i="0" baseline="0" dirty="0" smtClean="0"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рабочие места</a:t>
                      </a:r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шт.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25526"/>
              </p:ext>
            </p:extLst>
          </p:nvPr>
        </p:nvGraphicFramePr>
        <p:xfrm>
          <a:off x="411586" y="4108642"/>
          <a:ext cx="8922913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en-US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Значение 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учетом СПИК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Значение </a:t>
                      </a:r>
                    </a:p>
                    <a:p>
                      <a:pPr algn="ctr"/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без учета СПИК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Единицы измерения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2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налоговых отчислений</a:t>
                      </a:r>
                      <a:endParaRPr lang="ru-RU" sz="12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5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  <a:r>
                        <a:rPr lang="en-US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доходности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%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</a:t>
                      </a:r>
                      <a:r>
                        <a:rPr lang="ru-RU" sz="1200" b="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рентабельности инвестиций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PBP</a:t>
                      </a:r>
                      <a:r>
                        <a:rPr lang="en-US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окупаемости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лет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r>
                        <a:rPr lang="en-US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Дисконтированный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период окупаемости</a:t>
                      </a:r>
                      <a:endParaRPr lang="ru-RU" sz="12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лет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93436" y="165406"/>
            <a:ext cx="1800000" cy="867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509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6339" y="319683"/>
            <a:ext cx="1734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</a:t>
            </a:r>
          </a:p>
          <a:p>
            <a:pPr algn="ctr"/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sz="140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247" y="414670"/>
            <a:ext cx="46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Меры стимулирования в рамках СПИК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63" y="2814299"/>
            <a:ext cx="62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435" y="3221143"/>
            <a:ext cx="62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4804"/>
              </p:ext>
            </p:extLst>
          </p:nvPr>
        </p:nvGraphicFramePr>
        <p:xfrm>
          <a:off x="367485" y="1042589"/>
          <a:ext cx="9233715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996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уровень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1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уровень</a:t>
                      </a:r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Местный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уровень</a:t>
                      </a:r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5">
                            <a:lumMod val="50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93436" y="165406"/>
            <a:ext cx="1800000" cy="867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250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339" y="319683"/>
            <a:ext cx="17341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</a:t>
            </a:r>
          </a:p>
          <a:p>
            <a:pPr algn="ctr"/>
            <a:r>
              <a:rPr lang="ru-RU" sz="140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</a:t>
            </a:r>
            <a:endParaRPr lang="ru-RU" sz="140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7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6855-BC5C-7C46-B323-1FEC923C7F9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247" y="414670"/>
            <a:ext cx="46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" charset="0"/>
                <a:ea typeface="Arial" charset="0"/>
                <a:cs typeface="Arial" charset="0"/>
              </a:rPr>
              <a:t>Дополнительные условия СПИК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63" y="2814299"/>
            <a:ext cx="62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435" y="3221143"/>
            <a:ext cx="624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 smtClean="0">
              <a:solidFill>
                <a:schemeClr val="bg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67005"/>
              </p:ext>
            </p:extLst>
          </p:nvPr>
        </p:nvGraphicFramePr>
        <p:xfrm>
          <a:off x="367485" y="1042589"/>
          <a:ext cx="9233715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089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 Narrow" pitchFamily="34" charset="0"/>
                        </a:rPr>
                        <a:t>…</a:t>
                      </a:r>
                      <a:endParaRPr lang="ru-RU" sz="1600" dirty="0">
                        <a:ln>
                          <a:noFill/>
                        </a:ln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Штрафные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где:</a:t>
                      </a:r>
                      <a:endParaRPr lang="ru-RU" sz="16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2060"/>
                        </a:buCl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30"/>
          <p:cNvPicPr>
            <a:picLocks noChangeAspect="1"/>
          </p:cNvPicPr>
          <p:nvPr/>
        </p:nvPicPr>
        <p:blipFill rotWithShape="1">
          <a:blip r:embed="rId2"/>
          <a:srcRect l="4923" t="10503" r="4963" b="10729"/>
          <a:stretch/>
        </p:blipFill>
        <p:spPr>
          <a:xfrm>
            <a:off x="7957861" y="173722"/>
            <a:ext cx="1815261" cy="8522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79518" y="180061"/>
            <a:ext cx="1815261" cy="8369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72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РЕКОМЕНДУЕМЫЙ РАЗМЕР ШРИФТА НЕ НИЖЕ 16 ПТ</a:t>
            </a:r>
            <a:endParaRPr lang="ru-RU" sz="1050" b="1" dirty="0">
              <a:solidFill>
                <a:srgbClr val="72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5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5042</TotalTime>
  <Words>507</Words>
  <Application>Microsoft Office PowerPoint</Application>
  <PresentationFormat>Лист A4 (210x297 мм)</PresentationFormat>
  <Paragraphs>188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Семынин Александр Сергеевич</cp:lastModifiedBy>
  <cp:revision>378</cp:revision>
  <cp:lastPrinted>2026-06-24T07:44:42Z</cp:lastPrinted>
  <dcterms:created xsi:type="dcterms:W3CDTF">2015-09-16T06:22:33Z</dcterms:created>
  <dcterms:modified xsi:type="dcterms:W3CDTF">2026-06-24T07:49:31Z</dcterms:modified>
</cp:coreProperties>
</file>