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60" r:id="rId1"/>
  </p:sldMasterIdLst>
  <p:notesMasterIdLst>
    <p:notesMasterId r:id="rId9"/>
  </p:notesMasterIdLst>
  <p:sldIdLst>
    <p:sldId id="292" r:id="rId2"/>
    <p:sldId id="288" r:id="rId3"/>
    <p:sldId id="307" r:id="rId4"/>
    <p:sldId id="306" r:id="rId5"/>
    <p:sldId id="305" r:id="rId6"/>
    <p:sldId id="308" r:id="rId7"/>
    <p:sldId id="301" r:id="rId8"/>
  </p:sldIdLst>
  <p:sldSz cx="9906000" cy="6858000" type="A4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7F7F7"/>
    <a:srgbClr val="EBDDF5"/>
    <a:srgbClr val="F8F7F7"/>
    <a:srgbClr val="F9F9F9"/>
    <a:srgbClr val="F2F2F2"/>
    <a:srgbClr val="E2CFF1"/>
    <a:srgbClr val="B482DA"/>
    <a:srgbClr val="725094"/>
    <a:srgbClr val="8649D7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34587" autoAdjust="0"/>
    <p:restoredTop sz="94957" autoAdjust="0"/>
  </p:normalViewPr>
  <p:slideViewPr>
    <p:cSldViewPr snapToGrid="0" snapToObjects="1">
      <p:cViewPr varScale="1">
        <p:scale>
          <a:sx n="163" d="100"/>
          <a:sy n="163" d="100"/>
        </p:scale>
        <p:origin x="1176" y="132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0" d="100"/>
        <a:sy n="2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0A723F-4A47-9F47-A391-A11424485884}" type="datetimeFigureOut">
              <a:rPr lang="en-US" smtClean="0"/>
              <a:t>6/24/2026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1425"/>
            <a:ext cx="48355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6D908E-0CE7-BC45-B07B-542B996149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1710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0197980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6855-BC5C-7C46-B323-1FEC923C7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176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ru-RU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6855-BC5C-7C46-B323-1FEC923C7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377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6855-BC5C-7C46-B323-1FEC923C7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6340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6855-BC5C-7C46-B323-1FEC923C7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723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6855-BC5C-7C46-B323-1FEC923C7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133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ru-RU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6855-BC5C-7C46-B323-1FEC923C7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898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6855-BC5C-7C46-B323-1FEC923C7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961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0" y="6460067"/>
            <a:ext cx="9906000" cy="397933"/>
          </a:xfrm>
          <a:prstGeom prst="rect">
            <a:avLst/>
          </a:prstGeom>
          <a:solidFill>
            <a:srgbClr val="7250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81038" y="6460066"/>
            <a:ext cx="222885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281363" y="6460066"/>
            <a:ext cx="334327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996113" y="6460066"/>
            <a:ext cx="222885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30D6855-BC5C-7C46-B323-1FEC923C7F9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0184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6855-BC5C-7C46-B323-1FEC923C7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1750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6855-BC5C-7C46-B323-1FEC923C7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478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0D6855-BC5C-7C46-B323-1FEC923C7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513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/>
          <p:nvPr/>
        </p:nvSpPr>
        <p:spPr>
          <a:xfrm>
            <a:off x="-4455" y="2292857"/>
            <a:ext cx="5940000" cy="15076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206" y="2462134"/>
            <a:ext cx="5616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latin typeface="Arial" charset="0"/>
                <a:ea typeface="Arial" charset="0"/>
                <a:cs typeface="Arial" charset="0"/>
              </a:rPr>
              <a:t>Наименование компании с указанием организационно-правовой формы</a:t>
            </a:r>
            <a:endParaRPr lang="en-US" sz="1600" b="1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206" y="3311490"/>
            <a:ext cx="56159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Название проекта</a:t>
            </a:r>
            <a:endParaRPr lang="en-US" sz="1600" dirty="0">
              <a:latin typeface="Arial" panose="020B0604020202020204" pitchFamily="34" charset="0"/>
              <a:ea typeface="Arial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-4455" y="4389028"/>
            <a:ext cx="27878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ФИО</a:t>
            </a:r>
          </a:p>
          <a:p>
            <a:r>
              <a:rPr lang="ru-RU" sz="1600" dirty="0"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Должность докладчика</a:t>
            </a:r>
            <a:endParaRPr lang="en-US" sz="1600" dirty="0">
              <a:latin typeface="Arial" panose="020B0604020202020204" pitchFamily="34" charset="0"/>
              <a:ea typeface="Arial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783384" y="6285910"/>
            <a:ext cx="4267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«__»________ 202_ г.</a:t>
            </a:r>
            <a:endParaRPr lang="en-US" sz="1600" dirty="0">
              <a:latin typeface="Arial" panose="020B0604020202020204" pitchFamily="34" charset="0"/>
              <a:ea typeface="Arial" charset="0"/>
              <a:cs typeface="Arial" panose="020B0604020202020204" pitchFamily="34" charset="0"/>
            </a:endParaRPr>
          </a:p>
        </p:txBody>
      </p:sp>
      <p:grpSp>
        <p:nvGrpSpPr>
          <p:cNvPr id="12" name="Группа 11"/>
          <p:cNvGrpSpPr/>
          <p:nvPr/>
        </p:nvGrpSpPr>
        <p:grpSpPr>
          <a:xfrm>
            <a:off x="7288108" y="194456"/>
            <a:ext cx="2755204" cy="1120139"/>
            <a:chOff x="6398157" y="1833951"/>
            <a:chExt cx="3127769" cy="1290014"/>
          </a:xfrm>
        </p:grpSpPr>
        <p:sp>
          <p:nvSpPr>
            <p:cNvPr id="13" name="Прямоугольник 12"/>
            <p:cNvSpPr/>
            <p:nvPr/>
          </p:nvSpPr>
          <p:spPr>
            <a:xfrm>
              <a:off x="6398157" y="1833951"/>
              <a:ext cx="2826806" cy="1290014"/>
            </a:xfrm>
            <a:prstGeom prst="rect">
              <a:avLst/>
            </a:prstGeom>
            <a:noFill/>
            <a:ln w="28575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725094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532719" y="1947571"/>
              <a:ext cx="2993207" cy="109880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ru-RU" sz="1400" b="1" dirty="0" smtClean="0">
                  <a:solidFill>
                    <a:srgbClr val="725094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ДАННЫЙ СЛАЙД </a:t>
              </a:r>
            </a:p>
            <a:p>
              <a:r>
                <a:rPr lang="ru-RU" sz="1400" b="1" dirty="0" smtClean="0">
                  <a:solidFill>
                    <a:srgbClr val="725094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ОФОРМЛЯЕТСЯ </a:t>
              </a:r>
            </a:p>
            <a:p>
              <a:r>
                <a:rPr lang="ru-RU" sz="1400" b="1" dirty="0" smtClean="0">
                  <a:solidFill>
                    <a:srgbClr val="725094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В ФИРМЕННОМ СТИЛЕ </a:t>
              </a:r>
            </a:p>
            <a:p>
              <a:r>
                <a:rPr lang="ru-RU" sz="1400" b="1" dirty="0" smtClean="0">
                  <a:solidFill>
                    <a:srgbClr val="725094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ИНВЕСТОРА </a:t>
              </a:r>
              <a:endParaRPr lang="ru-RU" sz="1400" b="1" dirty="0">
                <a:solidFill>
                  <a:srgbClr val="725094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519587" y="480513"/>
            <a:ext cx="2170274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ru-RU" sz="1600" dirty="0" smtClean="0">
              <a:latin typeface="Arial" panose="020B0604020202020204" pitchFamily="34" charset="0"/>
              <a:ea typeface="Arial" charset="0"/>
              <a:cs typeface="Arial" panose="020B0604020202020204" pitchFamily="34" charset="0"/>
            </a:endParaRPr>
          </a:p>
          <a:p>
            <a:r>
              <a:rPr lang="ru-RU" sz="1600" dirty="0" smtClean="0"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Логотип Инвестора</a:t>
            </a:r>
          </a:p>
          <a:p>
            <a:endParaRPr lang="en-US" sz="1600" dirty="0">
              <a:latin typeface="Arial" panose="020B0604020202020204" pitchFamily="34" charset="0"/>
              <a:ea typeface="Arial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-4455" y="3838704"/>
            <a:ext cx="56159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№ и дата заключения СПИК</a:t>
            </a:r>
            <a:endParaRPr lang="en-US" sz="1600" dirty="0">
              <a:latin typeface="Arial" panose="020B0604020202020204" pitchFamily="34" charset="0"/>
              <a:ea typeface="Arial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4168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6855-BC5C-7C46-B323-1FEC923C7F94}" type="slidenum">
              <a:rPr lang="en-US" smtClean="0"/>
              <a:t>1</a:t>
            </a:fld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20223" y="396627"/>
            <a:ext cx="8078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u="sng" dirty="0" smtClean="0">
                <a:latin typeface="Arial" charset="0"/>
                <a:ea typeface="Arial" charset="0"/>
                <a:cs typeface="Arial" charset="0"/>
              </a:rPr>
              <a:t>Информация о проекте</a:t>
            </a:r>
            <a:endParaRPr lang="en-US" b="1" u="sng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8247" y="1108806"/>
            <a:ext cx="9237014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rgbClr val="002060"/>
                </a:solidFill>
                <a:latin typeface="Arial" charset="0"/>
                <a:ea typeface="Arial" charset="0"/>
                <a:cs typeface="Arial" charset="0"/>
              </a:rPr>
              <a:t>Название проекта:</a:t>
            </a:r>
          </a:p>
          <a:p>
            <a:endParaRPr lang="en-US" sz="1400" b="1" dirty="0" smtClean="0">
              <a:solidFill>
                <a:srgbClr val="002060"/>
              </a:solidFill>
              <a:latin typeface="Arial" charset="0"/>
              <a:ea typeface="Arial" charset="0"/>
              <a:cs typeface="Arial" charset="0"/>
            </a:endParaRPr>
          </a:p>
          <a:p>
            <a:r>
              <a:rPr lang="ru-RU" sz="1400" b="1" dirty="0" smtClean="0">
                <a:solidFill>
                  <a:srgbClr val="002060"/>
                </a:solidFill>
                <a:latin typeface="Arial" charset="0"/>
                <a:ea typeface="Arial" charset="0"/>
                <a:cs typeface="Arial" charset="0"/>
              </a:rPr>
              <a:t>Инвестор:</a:t>
            </a:r>
          </a:p>
          <a:p>
            <a:endParaRPr lang="en-US" sz="1400" b="1" dirty="0" smtClean="0">
              <a:solidFill>
                <a:srgbClr val="002060"/>
              </a:solidFill>
              <a:latin typeface="Arial" charset="0"/>
              <a:ea typeface="Arial" charset="0"/>
              <a:cs typeface="Arial" charset="0"/>
            </a:endParaRPr>
          </a:p>
          <a:p>
            <a:r>
              <a:rPr lang="ru-RU" sz="1400" b="1" dirty="0" smtClean="0">
                <a:solidFill>
                  <a:srgbClr val="002060"/>
                </a:solidFill>
                <a:latin typeface="Arial" charset="0"/>
                <a:ea typeface="Arial" charset="0"/>
                <a:cs typeface="Arial" charset="0"/>
              </a:rPr>
              <a:t>Привлеченные лица </a:t>
            </a:r>
            <a:r>
              <a:rPr lang="ru-RU" sz="1400" b="1" i="1" dirty="0" smtClean="0">
                <a:solidFill>
                  <a:srgbClr val="002060"/>
                </a:solidFill>
                <a:latin typeface="Arial" charset="0"/>
                <a:ea typeface="Arial" charset="0"/>
                <a:cs typeface="Arial" charset="0"/>
              </a:rPr>
              <a:t>(при наличии)</a:t>
            </a:r>
            <a:r>
              <a:rPr lang="ru-RU" sz="1400" b="1" dirty="0" smtClean="0">
                <a:solidFill>
                  <a:srgbClr val="002060"/>
                </a:solidFill>
                <a:latin typeface="Arial" charset="0"/>
                <a:ea typeface="Arial" charset="0"/>
                <a:cs typeface="Arial" charset="0"/>
              </a:rPr>
              <a:t>:</a:t>
            </a:r>
          </a:p>
          <a:p>
            <a:endParaRPr lang="en-US" sz="1400" b="1" dirty="0" smtClean="0">
              <a:solidFill>
                <a:srgbClr val="002060"/>
              </a:solidFill>
              <a:latin typeface="Arial" charset="0"/>
              <a:ea typeface="Arial" charset="0"/>
              <a:cs typeface="Arial" charset="0"/>
            </a:endParaRPr>
          </a:p>
          <a:p>
            <a:r>
              <a:rPr lang="ru-RU" sz="1400" b="1" dirty="0" smtClean="0">
                <a:solidFill>
                  <a:srgbClr val="002060"/>
                </a:solidFill>
                <a:latin typeface="Arial" charset="0"/>
                <a:ea typeface="Arial" charset="0"/>
                <a:cs typeface="Arial" charset="0"/>
              </a:rPr>
              <a:t>Срок </a:t>
            </a:r>
            <a:r>
              <a:rPr lang="ru-RU" sz="1400" b="1" dirty="0">
                <a:solidFill>
                  <a:srgbClr val="002060"/>
                </a:solidFill>
                <a:latin typeface="Arial" charset="0"/>
                <a:ea typeface="Arial" charset="0"/>
                <a:cs typeface="Arial" charset="0"/>
              </a:rPr>
              <a:t>СПИК</a:t>
            </a:r>
            <a:r>
              <a:rPr lang="ru-RU" sz="1400" b="1" dirty="0" smtClean="0">
                <a:solidFill>
                  <a:srgbClr val="002060"/>
                </a:solidFill>
                <a:latin typeface="Arial" charset="0"/>
                <a:ea typeface="Arial" charset="0"/>
                <a:cs typeface="Arial" charset="0"/>
              </a:rPr>
              <a:t>:</a:t>
            </a:r>
            <a:endParaRPr lang="ru-RU" sz="1400" b="1" dirty="0">
              <a:solidFill>
                <a:srgbClr val="002060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sz="1400" b="1" dirty="0" smtClean="0">
              <a:solidFill>
                <a:srgbClr val="002060"/>
              </a:solidFill>
              <a:latin typeface="Arial" charset="0"/>
              <a:ea typeface="Arial" charset="0"/>
              <a:cs typeface="Arial" charset="0"/>
            </a:endParaRPr>
          </a:p>
          <a:p>
            <a:r>
              <a:rPr lang="ru-RU" sz="1400" b="1" dirty="0" smtClean="0">
                <a:solidFill>
                  <a:srgbClr val="002060"/>
                </a:solidFill>
                <a:latin typeface="Arial" charset="0"/>
                <a:ea typeface="Arial" charset="0"/>
                <a:cs typeface="Arial" charset="0"/>
              </a:rPr>
              <a:t>Объем </a:t>
            </a:r>
            <a:r>
              <a:rPr lang="ru-RU" sz="1400" b="1" dirty="0">
                <a:solidFill>
                  <a:srgbClr val="002060"/>
                </a:solidFill>
                <a:latin typeface="Arial" charset="0"/>
                <a:ea typeface="Arial" charset="0"/>
                <a:cs typeface="Arial" charset="0"/>
              </a:rPr>
              <a:t>инвестиций</a:t>
            </a:r>
            <a:r>
              <a:rPr lang="ru-RU" sz="1400" b="1" dirty="0" smtClean="0">
                <a:solidFill>
                  <a:srgbClr val="002060"/>
                </a:solidFill>
                <a:latin typeface="Arial" charset="0"/>
                <a:ea typeface="Arial" charset="0"/>
                <a:cs typeface="Arial" charset="0"/>
              </a:rPr>
              <a:t>:</a:t>
            </a:r>
          </a:p>
          <a:p>
            <a:endParaRPr lang="en-US" sz="1400" b="1" dirty="0" smtClean="0">
              <a:solidFill>
                <a:srgbClr val="002060"/>
              </a:solidFill>
              <a:latin typeface="Arial" charset="0"/>
              <a:ea typeface="Arial" charset="0"/>
              <a:cs typeface="Arial" charset="0"/>
            </a:endParaRPr>
          </a:p>
          <a:p>
            <a:r>
              <a:rPr lang="ru-RU" sz="1400" b="1" dirty="0" smtClean="0">
                <a:solidFill>
                  <a:srgbClr val="002060"/>
                </a:solidFill>
                <a:latin typeface="Arial" charset="0"/>
                <a:ea typeface="Arial" charset="0"/>
                <a:cs typeface="Arial" charset="0"/>
              </a:rPr>
              <a:t>Продукция</a:t>
            </a:r>
            <a:r>
              <a:rPr lang="ru-RU" sz="1400" b="1" dirty="0">
                <a:solidFill>
                  <a:srgbClr val="002060"/>
                </a:solidFill>
                <a:latin typeface="Arial" charset="0"/>
                <a:ea typeface="Arial" charset="0"/>
                <a:cs typeface="Arial" charset="0"/>
              </a:rPr>
              <a:t>, производимая в рамках проекта</a:t>
            </a:r>
            <a:r>
              <a:rPr lang="ru-RU" sz="1400" b="1" dirty="0" smtClean="0">
                <a:solidFill>
                  <a:srgbClr val="002060"/>
                </a:solidFill>
                <a:latin typeface="Arial" charset="0"/>
                <a:ea typeface="Arial" charset="0"/>
                <a:cs typeface="Arial" charset="0"/>
              </a:rPr>
              <a:t>:</a:t>
            </a:r>
            <a:endParaRPr lang="ru-RU" sz="1400" b="1" dirty="0">
              <a:solidFill>
                <a:srgbClr val="002060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ru-RU" sz="1400" b="1" dirty="0">
              <a:solidFill>
                <a:srgbClr val="002060"/>
              </a:solidFill>
              <a:latin typeface="Arial" charset="0"/>
              <a:ea typeface="Arial" charset="0"/>
              <a:cs typeface="Arial" charset="0"/>
            </a:endParaRPr>
          </a:p>
          <a:p>
            <a:r>
              <a:rPr lang="ru-RU" sz="1400" b="1" dirty="0">
                <a:solidFill>
                  <a:srgbClr val="002060"/>
                </a:solidFill>
                <a:latin typeface="Arial" charset="0"/>
                <a:ea typeface="Arial" charset="0"/>
                <a:cs typeface="Arial" charset="0"/>
              </a:rPr>
              <a:t>Субъект РФ*, сторона СПИК </a:t>
            </a:r>
            <a:r>
              <a:rPr lang="ru-RU" sz="1400" b="1" dirty="0" smtClean="0">
                <a:solidFill>
                  <a:srgbClr val="002060"/>
                </a:solidFill>
                <a:latin typeface="Arial" charset="0"/>
                <a:ea typeface="Arial" charset="0"/>
                <a:cs typeface="Arial" charset="0"/>
              </a:rPr>
              <a:t>(при </a:t>
            </a:r>
            <a:r>
              <a:rPr lang="ru-RU" sz="1400" b="1" dirty="0">
                <a:solidFill>
                  <a:srgbClr val="002060"/>
                </a:solidFill>
                <a:latin typeface="Arial" charset="0"/>
                <a:ea typeface="Arial" charset="0"/>
                <a:cs typeface="Arial" charset="0"/>
              </a:rPr>
              <a:t>наличии):</a:t>
            </a:r>
          </a:p>
          <a:p>
            <a:endParaRPr lang="ru-RU" sz="1400" b="1" dirty="0">
              <a:solidFill>
                <a:srgbClr val="002060"/>
              </a:solidFill>
              <a:latin typeface="Arial" charset="0"/>
              <a:ea typeface="Arial" charset="0"/>
              <a:cs typeface="Arial" charset="0"/>
            </a:endParaRPr>
          </a:p>
          <a:p>
            <a:r>
              <a:rPr lang="ru-RU" sz="1400" b="1" dirty="0">
                <a:solidFill>
                  <a:srgbClr val="002060"/>
                </a:solidFill>
                <a:latin typeface="Arial" charset="0"/>
                <a:ea typeface="Arial" charset="0"/>
                <a:cs typeface="Arial" charset="0"/>
              </a:rPr>
              <a:t>Муниципальное образование, сторона СПИК </a:t>
            </a:r>
            <a:r>
              <a:rPr lang="ru-RU" sz="1400" b="1" dirty="0" smtClean="0">
                <a:solidFill>
                  <a:srgbClr val="002060"/>
                </a:solidFill>
                <a:latin typeface="Arial" charset="0"/>
                <a:ea typeface="Arial" charset="0"/>
                <a:cs typeface="Arial" charset="0"/>
              </a:rPr>
              <a:t>(при </a:t>
            </a:r>
            <a:r>
              <a:rPr lang="ru-RU" sz="1400" b="1" dirty="0">
                <a:solidFill>
                  <a:srgbClr val="002060"/>
                </a:solidFill>
                <a:latin typeface="Arial" charset="0"/>
                <a:ea typeface="Arial" charset="0"/>
                <a:cs typeface="Arial" charset="0"/>
              </a:rPr>
              <a:t>наличии):</a:t>
            </a:r>
          </a:p>
          <a:p>
            <a:endParaRPr lang="ru-RU" sz="1400" b="1" dirty="0">
              <a:solidFill>
                <a:srgbClr val="002060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sz="1400" b="1" dirty="0" smtClean="0">
              <a:solidFill>
                <a:srgbClr val="002060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ru-RU" sz="1400" b="1" dirty="0">
              <a:solidFill>
                <a:srgbClr val="002060"/>
              </a:solidFill>
              <a:latin typeface="Arial" charset="0"/>
              <a:ea typeface="Arial" charset="0"/>
              <a:cs typeface="Arial" charset="0"/>
            </a:endParaRPr>
          </a:p>
          <a:p>
            <a:r>
              <a:rPr lang="ru-RU" sz="1200" dirty="0">
                <a:solidFill>
                  <a:schemeClr val="bg1">
                    <a:lumMod val="65000"/>
                  </a:schemeClr>
                </a:solidFill>
                <a:latin typeface="Arial" charset="0"/>
                <a:ea typeface="Arial" charset="0"/>
                <a:cs typeface="Arial" charset="0"/>
              </a:rPr>
              <a:t>* В случае, если субъект РФ не является стороной </a:t>
            </a:r>
            <a:r>
              <a:rPr lang="ru-RU" sz="1200" dirty="0" smtClean="0">
                <a:solidFill>
                  <a:schemeClr val="bg1">
                    <a:lumMod val="65000"/>
                  </a:schemeClr>
                </a:solidFill>
                <a:latin typeface="Arial" charset="0"/>
                <a:ea typeface="Arial" charset="0"/>
                <a:cs typeface="Arial" charset="0"/>
              </a:rPr>
              <a:t>СПИК </a:t>
            </a:r>
            <a:r>
              <a:rPr lang="ru-RU" sz="1200" dirty="0">
                <a:solidFill>
                  <a:schemeClr val="bg1">
                    <a:lumMod val="65000"/>
                  </a:schemeClr>
                </a:solidFill>
                <a:latin typeface="Arial" charset="0"/>
                <a:ea typeface="Arial" charset="0"/>
                <a:cs typeface="Arial" charset="0"/>
              </a:rPr>
              <a:t>указывается территория реализации проекта (возможно указать несколько субъектов РФ</a:t>
            </a:r>
            <a:r>
              <a:rPr lang="ru-RU" sz="1200" dirty="0" smtClean="0">
                <a:solidFill>
                  <a:schemeClr val="bg1">
                    <a:lumMod val="65000"/>
                  </a:schemeClr>
                </a:solidFill>
                <a:latin typeface="Arial" charset="0"/>
                <a:ea typeface="Arial" charset="0"/>
                <a:cs typeface="Arial" charset="0"/>
              </a:rPr>
              <a:t>)</a:t>
            </a:r>
            <a:endParaRPr lang="ru-RU" sz="1200" dirty="0">
              <a:solidFill>
                <a:schemeClr val="bg1">
                  <a:lumMod val="65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10" name="Группа 9"/>
          <p:cNvGrpSpPr/>
          <p:nvPr/>
        </p:nvGrpSpPr>
        <p:grpSpPr>
          <a:xfrm>
            <a:off x="7993436" y="165406"/>
            <a:ext cx="1800000" cy="867860"/>
            <a:chOff x="7424963" y="1833951"/>
            <a:chExt cx="1800000" cy="867860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7424963" y="1833951"/>
              <a:ext cx="1800000" cy="867860"/>
            </a:xfrm>
            <a:prstGeom prst="rect">
              <a:avLst/>
            </a:prstGeom>
            <a:noFill/>
            <a:ln w="28575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725094"/>
                </a:solidFill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7457866" y="1988228"/>
              <a:ext cx="1734193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ru-RU" sz="1400" b="1" dirty="0" smtClean="0">
                  <a:solidFill>
                    <a:srgbClr val="725094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ОБЯЗАТЕЛЬНЫЙ</a:t>
              </a:r>
            </a:p>
            <a:p>
              <a:pPr algn="ctr"/>
              <a:r>
                <a:rPr lang="ru-RU" sz="1400" b="1" dirty="0" smtClean="0">
                  <a:solidFill>
                    <a:srgbClr val="725094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СЛАЙД</a:t>
              </a:r>
              <a:endParaRPr lang="ru-RU" sz="1400" b="1" dirty="0">
                <a:solidFill>
                  <a:srgbClr val="725094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18323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6855-BC5C-7C46-B323-1FEC923C7F94}" type="slidenum">
              <a:rPr lang="en-US" smtClean="0"/>
              <a:t>2</a:t>
            </a:fld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20223" y="396627"/>
            <a:ext cx="8078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u="sng" dirty="0" smtClean="0">
                <a:latin typeface="Arial" charset="0"/>
                <a:ea typeface="Arial" charset="0"/>
                <a:cs typeface="Arial" charset="0"/>
              </a:rPr>
              <a:t>Информация о ходе реализации проекта (1/2)</a:t>
            </a:r>
            <a:endParaRPr lang="ru-RU" b="1" u="sng" dirty="0"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10" name="Группа 9"/>
          <p:cNvGrpSpPr/>
          <p:nvPr/>
        </p:nvGrpSpPr>
        <p:grpSpPr>
          <a:xfrm>
            <a:off x="7993436" y="165406"/>
            <a:ext cx="1800000" cy="867860"/>
            <a:chOff x="7424963" y="1833951"/>
            <a:chExt cx="1800000" cy="867860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7424963" y="1833951"/>
              <a:ext cx="1800000" cy="867860"/>
            </a:xfrm>
            <a:prstGeom prst="rect">
              <a:avLst/>
            </a:prstGeom>
            <a:noFill/>
            <a:ln w="28575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725094"/>
                </a:solidFill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7457866" y="1988228"/>
              <a:ext cx="1734193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ru-RU" sz="1400" b="1" dirty="0" smtClean="0">
                  <a:solidFill>
                    <a:srgbClr val="725094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ОБЯЗАТЕЛЬНЫЙ</a:t>
              </a:r>
            </a:p>
            <a:p>
              <a:pPr algn="ctr"/>
              <a:r>
                <a:rPr lang="ru-RU" sz="1400" b="1" dirty="0" smtClean="0">
                  <a:solidFill>
                    <a:srgbClr val="725094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СЛАЙД</a:t>
              </a:r>
              <a:endParaRPr lang="ru-RU" sz="1400" b="1" dirty="0">
                <a:solidFill>
                  <a:srgbClr val="725094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2" name="Группа 11"/>
          <p:cNvGrpSpPr/>
          <p:nvPr/>
        </p:nvGrpSpPr>
        <p:grpSpPr>
          <a:xfrm>
            <a:off x="6096113" y="165206"/>
            <a:ext cx="1832904" cy="867860"/>
            <a:chOff x="7424963" y="1833951"/>
            <a:chExt cx="1832904" cy="867860"/>
          </a:xfrm>
        </p:grpSpPr>
        <p:sp>
          <p:nvSpPr>
            <p:cNvPr id="13" name="Прямоугольник 12"/>
            <p:cNvSpPr/>
            <p:nvPr/>
          </p:nvSpPr>
          <p:spPr>
            <a:xfrm>
              <a:off x="7424963" y="1833951"/>
              <a:ext cx="1800000" cy="867860"/>
            </a:xfrm>
            <a:prstGeom prst="rect">
              <a:avLst/>
            </a:prstGeom>
            <a:noFill/>
            <a:ln w="28575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7424963" y="1937637"/>
              <a:ext cx="1832904" cy="73866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400" b="1" dirty="0" smtClean="0">
                  <a:solidFill>
                    <a:schemeClr val="bg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МОЖНО РАЗБИТЬ НА НЕСКОЛЬКО СЛАЙДОВ</a:t>
              </a:r>
              <a:endParaRPr lang="ru-RU" sz="1400" b="1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220222" y="1422458"/>
            <a:ext cx="946327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srgbClr val="002060"/>
                </a:solidFill>
                <a:latin typeface="Arial" charset="0"/>
                <a:ea typeface="Arial" charset="0"/>
                <a:cs typeface="Arial" charset="0"/>
              </a:rPr>
              <a:t>Указывается </a:t>
            </a:r>
            <a:r>
              <a:rPr lang="ru-RU" sz="1400" dirty="0" smtClean="0">
                <a:solidFill>
                  <a:srgbClr val="002060"/>
                </a:solidFill>
                <a:latin typeface="Arial" charset="0"/>
                <a:ea typeface="Arial" charset="0"/>
                <a:cs typeface="Arial" charset="0"/>
              </a:rPr>
              <a:t>информация о том, </a:t>
            </a:r>
            <a:r>
              <a:rPr lang="ru-RU" sz="1400" dirty="0">
                <a:solidFill>
                  <a:srgbClr val="002060"/>
                </a:solidFill>
                <a:latin typeface="Arial" charset="0"/>
                <a:ea typeface="Arial" charset="0"/>
                <a:cs typeface="Arial" charset="0"/>
              </a:rPr>
              <a:t>что именно сделано за период </a:t>
            </a:r>
            <a:endParaRPr lang="ru-RU" sz="1400" dirty="0" smtClean="0">
              <a:solidFill>
                <a:srgbClr val="002060"/>
              </a:solidFill>
              <a:latin typeface="Arial" charset="0"/>
              <a:ea typeface="Arial" charset="0"/>
              <a:cs typeface="Arial" charset="0"/>
            </a:endParaRPr>
          </a:p>
          <a:p>
            <a:pPr>
              <a:spcAft>
                <a:spcPts val="1200"/>
              </a:spcAft>
            </a:pPr>
            <a:r>
              <a:rPr lang="ru-RU" sz="1400" i="1" dirty="0" smtClean="0">
                <a:solidFill>
                  <a:srgbClr val="002060"/>
                </a:solidFill>
                <a:latin typeface="Arial" charset="0"/>
                <a:ea typeface="Arial" charset="0"/>
                <a:cs typeface="Arial" charset="0"/>
              </a:rPr>
              <a:t>(</a:t>
            </a:r>
            <a:r>
              <a:rPr lang="ru-RU" sz="1400" i="1" dirty="0">
                <a:solidFill>
                  <a:srgbClr val="002060"/>
                </a:solidFill>
                <a:latin typeface="Arial" charset="0"/>
                <a:ea typeface="Arial" charset="0"/>
                <a:cs typeface="Arial" charset="0"/>
              </a:rPr>
              <a:t>например, </a:t>
            </a:r>
            <a:r>
              <a:rPr lang="ru-RU" sz="1400" i="1" dirty="0" smtClean="0">
                <a:solidFill>
                  <a:srgbClr val="002060"/>
                </a:solidFill>
                <a:latin typeface="Arial" charset="0"/>
                <a:ea typeface="Arial" charset="0"/>
                <a:cs typeface="Arial" charset="0"/>
              </a:rPr>
              <a:t>новая </a:t>
            </a:r>
            <a:r>
              <a:rPr lang="ru-RU" sz="1400" i="1" dirty="0">
                <a:solidFill>
                  <a:srgbClr val="002060"/>
                </a:solidFill>
                <a:latin typeface="Arial" charset="0"/>
                <a:ea typeface="Arial" charset="0"/>
                <a:cs typeface="Arial" charset="0"/>
              </a:rPr>
              <a:t>производственная линия </a:t>
            </a:r>
            <a:r>
              <a:rPr lang="ru-RU" sz="1400" i="1" dirty="0" smtClean="0">
                <a:solidFill>
                  <a:srgbClr val="002060"/>
                </a:solidFill>
                <a:latin typeface="Arial" charset="0"/>
                <a:ea typeface="Arial" charset="0"/>
                <a:cs typeface="Arial" charset="0"/>
              </a:rPr>
              <a:t>введена в </a:t>
            </a:r>
            <a:r>
              <a:rPr lang="ru-RU" sz="1400" i="1" dirty="0">
                <a:solidFill>
                  <a:srgbClr val="002060"/>
                </a:solidFill>
                <a:latin typeface="Arial" charset="0"/>
                <a:ea typeface="Arial" charset="0"/>
                <a:cs typeface="Arial" charset="0"/>
              </a:rPr>
              <a:t>эксплуатацию и др.)</a:t>
            </a:r>
            <a:r>
              <a:rPr lang="ru-RU" sz="1400" dirty="0">
                <a:solidFill>
                  <a:srgbClr val="002060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endParaRPr lang="ru-RU" sz="1400" dirty="0" smtClean="0">
              <a:solidFill>
                <a:srgbClr val="002060"/>
              </a:solidFill>
              <a:latin typeface="Arial" charset="0"/>
              <a:ea typeface="Arial" charset="0"/>
              <a:cs typeface="Arial" charset="0"/>
            </a:endParaRPr>
          </a:p>
          <a:p>
            <a:pPr>
              <a:spcAft>
                <a:spcPts val="1200"/>
              </a:spcAft>
            </a:pPr>
            <a:r>
              <a:rPr lang="ru-RU" sz="1400" dirty="0" smtClean="0">
                <a:solidFill>
                  <a:srgbClr val="002060"/>
                </a:solidFill>
                <a:latin typeface="Arial" charset="0"/>
                <a:ea typeface="Arial" charset="0"/>
                <a:cs typeface="Arial" charset="0"/>
              </a:rPr>
              <a:t>А именно, указывается исполнение: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1400" dirty="0" smtClean="0">
                <a:solidFill>
                  <a:srgbClr val="002060"/>
                </a:solidFill>
                <a:latin typeface="Arial" charset="0"/>
                <a:ea typeface="Arial" charset="0"/>
                <a:cs typeface="Arial" charset="0"/>
              </a:rPr>
              <a:t>Плана-графика </a:t>
            </a:r>
            <a:r>
              <a:rPr lang="ru-RU" sz="1400" dirty="0">
                <a:solidFill>
                  <a:srgbClr val="002060"/>
                </a:solidFill>
                <a:latin typeface="Arial" charset="0"/>
                <a:ea typeface="Arial" charset="0"/>
                <a:cs typeface="Arial" charset="0"/>
              </a:rPr>
              <a:t>реализации проекта </a:t>
            </a:r>
            <a:r>
              <a:rPr lang="ru-RU" sz="1400" i="1" dirty="0">
                <a:solidFill>
                  <a:srgbClr val="002060"/>
                </a:solidFill>
                <a:latin typeface="Arial" charset="0"/>
                <a:ea typeface="Arial" charset="0"/>
                <a:cs typeface="Arial" charset="0"/>
              </a:rPr>
              <a:t>(возможно указывать выполненные мероприятия </a:t>
            </a:r>
            <a:r>
              <a:rPr lang="ru-RU" sz="1400" i="1" dirty="0" smtClean="0">
                <a:solidFill>
                  <a:srgbClr val="002060"/>
                </a:solidFill>
                <a:latin typeface="Arial" charset="0"/>
                <a:ea typeface="Arial" charset="0"/>
                <a:cs typeface="Arial" charset="0"/>
              </a:rPr>
              <a:t>укрупненно);</a:t>
            </a:r>
            <a:endParaRPr lang="ru-RU" sz="1400" i="1" dirty="0">
              <a:solidFill>
                <a:srgbClr val="002060"/>
              </a:solidFill>
              <a:latin typeface="Arial" charset="0"/>
              <a:ea typeface="Arial" charset="0"/>
              <a:cs typeface="Arial" charset="0"/>
            </a:endParaRP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1400" dirty="0" smtClean="0">
                <a:solidFill>
                  <a:srgbClr val="002060"/>
                </a:solidFill>
                <a:latin typeface="Arial" charset="0"/>
                <a:ea typeface="Arial" charset="0"/>
                <a:cs typeface="Arial" charset="0"/>
              </a:rPr>
              <a:t>Графика осуществления </a:t>
            </a:r>
            <a:r>
              <a:rPr lang="ru-RU" sz="1400" dirty="0">
                <a:solidFill>
                  <a:srgbClr val="002060"/>
                </a:solidFill>
                <a:latin typeface="Arial" charset="0"/>
                <a:ea typeface="Arial" charset="0"/>
                <a:cs typeface="Arial" charset="0"/>
              </a:rPr>
              <a:t>производственных и технологических </a:t>
            </a:r>
            <a:r>
              <a:rPr lang="ru-RU" sz="1400" dirty="0" smtClean="0">
                <a:solidFill>
                  <a:srgbClr val="002060"/>
                </a:solidFill>
                <a:latin typeface="Arial" charset="0"/>
                <a:ea typeface="Arial" charset="0"/>
                <a:cs typeface="Arial" charset="0"/>
              </a:rPr>
              <a:t>операций; 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1400" dirty="0" smtClean="0">
                <a:solidFill>
                  <a:srgbClr val="002060"/>
                </a:solidFill>
                <a:latin typeface="Arial" charset="0"/>
                <a:ea typeface="Arial" charset="0"/>
                <a:cs typeface="Arial" charset="0"/>
              </a:rPr>
              <a:t>Иных обязательств </a:t>
            </a:r>
            <a:r>
              <a:rPr lang="ru-RU" sz="1400" dirty="0">
                <a:solidFill>
                  <a:srgbClr val="002060"/>
                </a:solidFill>
                <a:latin typeface="Arial" charset="0"/>
                <a:ea typeface="Arial" charset="0"/>
                <a:cs typeface="Arial" charset="0"/>
              </a:rPr>
              <a:t>по СПИК, которые не измеримы в денежном / натуральном выражении, но отражают конкретные </a:t>
            </a:r>
            <a:r>
              <a:rPr lang="ru-RU" sz="1400" dirty="0" smtClean="0">
                <a:solidFill>
                  <a:srgbClr val="002060"/>
                </a:solidFill>
                <a:latin typeface="Arial" charset="0"/>
                <a:ea typeface="Arial" charset="0"/>
                <a:cs typeface="Arial" charset="0"/>
              </a:rPr>
              <a:t>стадии </a:t>
            </a:r>
            <a:r>
              <a:rPr lang="ru-RU" sz="1400" dirty="0">
                <a:solidFill>
                  <a:srgbClr val="002060"/>
                </a:solidFill>
                <a:latin typeface="Arial" charset="0"/>
                <a:ea typeface="Arial" charset="0"/>
                <a:cs typeface="Arial" charset="0"/>
              </a:rPr>
              <a:t>реализации </a:t>
            </a:r>
            <a:r>
              <a:rPr lang="ru-RU" sz="1400" dirty="0" smtClean="0">
                <a:solidFill>
                  <a:srgbClr val="002060"/>
                </a:solidFill>
                <a:latin typeface="Arial" charset="0"/>
                <a:ea typeface="Arial" charset="0"/>
                <a:cs typeface="Arial" charset="0"/>
              </a:rPr>
              <a:t>проекта; </a:t>
            </a:r>
            <a:endParaRPr lang="ru-RU" sz="1400" dirty="0">
              <a:solidFill>
                <a:srgbClr val="002060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2977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6855-BC5C-7C46-B323-1FEC923C7F94}" type="slidenum">
              <a:rPr lang="en-US" smtClean="0"/>
              <a:t>3</a:t>
            </a:fld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20223" y="396627"/>
            <a:ext cx="8078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u="sng" dirty="0" smtClean="0">
                <a:latin typeface="Arial" charset="0"/>
                <a:ea typeface="Arial" charset="0"/>
                <a:cs typeface="Arial" charset="0"/>
              </a:rPr>
              <a:t>Информация о ходе реализации проекта (2/2)</a:t>
            </a:r>
            <a:endParaRPr lang="ru-RU" b="1" u="sng" dirty="0"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10" name="Группа 9"/>
          <p:cNvGrpSpPr/>
          <p:nvPr/>
        </p:nvGrpSpPr>
        <p:grpSpPr>
          <a:xfrm>
            <a:off x="7993436" y="165406"/>
            <a:ext cx="1800000" cy="867860"/>
            <a:chOff x="7424963" y="1833951"/>
            <a:chExt cx="1800000" cy="867860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7424963" y="1833951"/>
              <a:ext cx="1800000" cy="867860"/>
            </a:xfrm>
            <a:prstGeom prst="rect">
              <a:avLst/>
            </a:prstGeom>
            <a:noFill/>
            <a:ln w="28575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725094"/>
                </a:solidFill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7457866" y="1988228"/>
              <a:ext cx="1734193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ru-RU" sz="1400" b="1" dirty="0" smtClean="0">
                  <a:solidFill>
                    <a:srgbClr val="725094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ОБЯЗАТЕЛЬНЫЙ</a:t>
              </a:r>
            </a:p>
            <a:p>
              <a:pPr algn="ctr"/>
              <a:r>
                <a:rPr lang="ru-RU" sz="1400" b="1" dirty="0" smtClean="0">
                  <a:solidFill>
                    <a:srgbClr val="725094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СЛАЙД</a:t>
              </a:r>
              <a:endParaRPr lang="ru-RU" sz="1400" b="1" dirty="0">
                <a:solidFill>
                  <a:srgbClr val="725094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2" name="Группа 11"/>
          <p:cNvGrpSpPr/>
          <p:nvPr/>
        </p:nvGrpSpPr>
        <p:grpSpPr>
          <a:xfrm>
            <a:off x="6096113" y="165206"/>
            <a:ext cx="1832904" cy="867860"/>
            <a:chOff x="7424963" y="1833951"/>
            <a:chExt cx="1832904" cy="867860"/>
          </a:xfrm>
        </p:grpSpPr>
        <p:sp>
          <p:nvSpPr>
            <p:cNvPr id="13" name="Прямоугольник 12"/>
            <p:cNvSpPr/>
            <p:nvPr/>
          </p:nvSpPr>
          <p:spPr>
            <a:xfrm>
              <a:off x="7424963" y="1833951"/>
              <a:ext cx="1800000" cy="867860"/>
            </a:xfrm>
            <a:prstGeom prst="rect">
              <a:avLst/>
            </a:prstGeom>
            <a:noFill/>
            <a:ln w="28575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7424963" y="1937637"/>
              <a:ext cx="1832904" cy="73866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400" b="1" dirty="0" smtClean="0">
                  <a:solidFill>
                    <a:schemeClr val="bg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МОЖНО РАЗБИТЬ НА НЕСКОЛЬКО СЛАЙДОВ</a:t>
              </a:r>
              <a:endParaRPr lang="ru-RU" sz="1400" b="1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220223" y="5840548"/>
            <a:ext cx="9146101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* Нарастающим итогом по состоянию на дату подачи заявления о внесении изменений в СПИК</a:t>
            </a:r>
            <a:endParaRPr lang="en-US" sz="1100" dirty="0" smtClean="0">
              <a:solidFill>
                <a:schemeClr val="bg1">
                  <a:lumMod val="50000"/>
                </a:schemeClr>
              </a:solidFill>
              <a:latin typeface="Arial" charset="0"/>
              <a:ea typeface="Arial" charset="0"/>
              <a:cs typeface="Arial" charset="0"/>
            </a:endParaRPr>
          </a:p>
          <a:p>
            <a:r>
              <a:rPr lang="en-US" sz="1100" dirty="0" smtClean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** </a:t>
            </a:r>
            <a:r>
              <a:rPr lang="ru-RU" sz="1100" dirty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Е</a:t>
            </a:r>
            <a:r>
              <a:rPr lang="ru-RU" sz="1100" dirty="0" smtClean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диница </a:t>
            </a:r>
            <a:r>
              <a:rPr lang="ru-RU" sz="1100" dirty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измерения указывается в зависимости от промышленной продукции, производимой в рамках СПИК, например, штуки, единицы, тонны, упаковки и др.</a:t>
            </a:r>
          </a:p>
        </p:txBody>
      </p:sp>
      <p:graphicFrame>
        <p:nvGraphicFramePr>
          <p:cNvPr id="16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4255094"/>
              </p:ext>
            </p:extLst>
          </p:nvPr>
        </p:nvGraphicFramePr>
        <p:xfrm>
          <a:off x="220224" y="970638"/>
          <a:ext cx="9169152" cy="478307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727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52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77926">
                  <a:extLst>
                    <a:ext uri="{9D8B030D-6E8A-4147-A177-3AD203B41FA5}">
                      <a16:colId xmlns:a16="http://schemas.microsoft.com/office/drawing/2014/main" val="272136535"/>
                    </a:ext>
                  </a:extLst>
                </a:gridCol>
                <a:gridCol w="1777925">
                  <a:extLst>
                    <a:ext uri="{9D8B030D-6E8A-4147-A177-3AD203B41FA5}">
                      <a16:colId xmlns:a16="http://schemas.microsoft.com/office/drawing/2014/main" val="1416332793"/>
                    </a:ext>
                  </a:extLst>
                </a:gridCol>
                <a:gridCol w="1475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38706">
                <a:tc>
                  <a:txBody>
                    <a:bodyPr/>
                    <a:lstStyle/>
                    <a:p>
                      <a:r>
                        <a:rPr lang="ru-RU" sz="1200" b="1" i="0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Наименование показателя*</a:t>
                      </a:r>
                      <a:endParaRPr lang="en-US" sz="1200" b="1" i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i="0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Ед.</a:t>
                      </a:r>
                    </a:p>
                    <a:p>
                      <a:pPr algn="ctr"/>
                      <a:r>
                        <a:rPr lang="ru-RU" sz="1200" b="1" i="0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изм.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План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i="0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Факт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i="0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Процент выполнения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8165">
                <a:tc>
                  <a:txBody>
                    <a:bodyPr/>
                    <a:lstStyle/>
                    <a:p>
                      <a:r>
                        <a:rPr lang="ru-RU" sz="1200" b="0" i="0" kern="12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Объем вложенных инвестиций</a:t>
                      </a:r>
                      <a:endParaRPr lang="en-US" sz="1200" b="0" i="1" kern="1200" baseline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i="0" dirty="0" smtClean="0"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млн руб.</a:t>
                      </a:r>
                      <a:endParaRPr lang="en-US" sz="1200" b="0" i="0" dirty="0"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0" i="0" dirty="0"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0" i="0" dirty="0"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1200" b="0" i="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sz="1200" b="0" i="0" dirty="0" smtClean="0"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Объем произведенной продукции</a:t>
                      </a:r>
                      <a:endParaRPr lang="en-US" sz="1200" b="0" i="0" dirty="0" smtClean="0"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dirty="0" smtClean="0"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млн руб.</a:t>
                      </a:r>
                      <a:endParaRPr lang="en-US" sz="1200" b="0" i="0" dirty="0" smtClean="0"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b="0" i="0" dirty="0"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b="0" i="0" dirty="0"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1200" b="0" i="0" kern="12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57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dirty="0" smtClean="0"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Объем произведенной продукции</a:t>
                      </a:r>
                      <a:r>
                        <a:rPr lang="en-US" sz="1200" b="0" i="0" baseline="0" dirty="0" smtClean="0"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b="0" i="0" baseline="0" dirty="0" smtClean="0"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/>
                      </a:r>
                      <a:br>
                        <a:rPr lang="ru-RU" sz="1200" b="0" i="0" baseline="0" dirty="0" smtClean="0"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</a:br>
                      <a:r>
                        <a:rPr lang="ru-RU" sz="1200" b="0" i="1" baseline="0" dirty="0" smtClean="0"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(в натуральном выражении)</a:t>
                      </a:r>
                      <a:endParaRPr lang="en-US" sz="1200" b="0" i="1" dirty="0" smtClean="0"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dirty="0" smtClean="0"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шт.</a:t>
                      </a:r>
                      <a:r>
                        <a:rPr lang="en-US" sz="1200" b="0" i="0" dirty="0" smtClean="0"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**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b="0" i="0" dirty="0"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b="0" i="0" dirty="0"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1200" b="0" i="0" kern="12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87006262"/>
                  </a:ext>
                </a:extLst>
              </a:tr>
              <a:tr h="30388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dirty="0" smtClean="0"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Объем реализованной продукции</a:t>
                      </a:r>
                      <a:endParaRPr lang="en-US" sz="1200" b="0" i="1" dirty="0" smtClean="0"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dirty="0" smtClean="0"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млн руб.</a:t>
                      </a:r>
                      <a:endParaRPr lang="en-US" sz="1200" b="0" i="0" dirty="0" smtClean="0"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b="0" i="0" dirty="0"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b="0" i="0" dirty="0"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1200" b="0" i="0" kern="12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1043206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dirty="0" smtClean="0"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Объем реализованной продукции</a:t>
                      </a:r>
                      <a:endParaRPr lang="en-US" sz="1200" b="0" i="1" dirty="0" smtClean="0"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1" baseline="0" dirty="0" smtClean="0"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(в натуральном выражении)</a:t>
                      </a:r>
                      <a:endParaRPr lang="en-US" sz="1200" b="0" i="1" dirty="0" smtClean="0"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dirty="0" smtClean="0"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шт.</a:t>
                      </a:r>
                      <a:r>
                        <a:rPr lang="en-US" sz="1200" b="0" i="0" dirty="0" smtClean="0"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**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b="0" i="0" dirty="0"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b="0" i="0" dirty="0"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1200" b="0" i="0" kern="12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2013443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ru-RU" sz="1200" b="0" i="0" dirty="0" smtClean="0"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Объем налоговых обязательств</a:t>
                      </a:r>
                      <a:endParaRPr lang="en-US" sz="1200" b="0" i="1" dirty="0"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dirty="0" smtClean="0"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млн руб.</a:t>
                      </a:r>
                      <a:endParaRPr lang="en-US" sz="1200" b="0" i="0" dirty="0" smtClean="0"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b="0" i="0" dirty="0"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b="0" i="0" dirty="0"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kern="12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ru-RU" sz="1200" b="0" i="0" dirty="0" smtClean="0"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Количество созданных рабочих мест</a:t>
                      </a:r>
                      <a:endParaRPr lang="en-US" sz="1200" b="0" i="1" dirty="0"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i="0" dirty="0" smtClean="0"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шт.</a:t>
                      </a:r>
                      <a:endParaRPr lang="en-US" sz="1200" b="0" i="0" dirty="0"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b="0" i="0" dirty="0"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b="0" i="0" dirty="0"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kern="12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ru-RU" sz="1200" b="0" i="0" dirty="0" smtClean="0"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Полученные меры поддержки</a:t>
                      </a:r>
                    </a:p>
                    <a:p>
                      <a:r>
                        <a:rPr lang="ru-RU" sz="1200" b="0" i="1" dirty="0" smtClean="0"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(налоговые льготы, субсидии</a:t>
                      </a:r>
                      <a:r>
                        <a:rPr lang="ru-RU" sz="1200" b="0" i="1" baseline="0" dirty="0" smtClean="0"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 и т.д.)</a:t>
                      </a:r>
                      <a:endParaRPr lang="en-US" sz="1200" b="0" i="1" dirty="0"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dirty="0" smtClean="0"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млн руб.</a:t>
                      </a:r>
                      <a:endParaRPr lang="en-US" sz="1200" b="0" i="0" dirty="0" smtClean="0"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b="0" i="0" dirty="0"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b="0" i="0" dirty="0"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kern="12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4778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kern="12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Отношение недополученных доходов</a:t>
                      </a:r>
                      <a:r>
                        <a:rPr lang="ru-RU" sz="1200" b="0" kern="120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и расходов бюджетов к инвестициям в проект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1" kern="120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(указывается соотношение инвестиций за весь срок действия СПИК и объема полученных льгот на дату подачи заявления)</a:t>
                      </a:r>
                      <a:endParaRPr lang="ru-RU" sz="1200" b="0" i="1" kern="12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i="0" dirty="0" smtClean="0"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%</a:t>
                      </a:r>
                      <a:endParaRPr lang="en-US" sz="1200" b="0" i="0" dirty="0"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b="0" i="0" dirty="0"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b="0" i="0" dirty="0"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kern="12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6405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6855-BC5C-7C46-B323-1FEC923C7F94}" type="slidenum">
              <a:rPr lang="en-US" smtClean="0"/>
              <a:t>4</a:t>
            </a:fld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20223" y="396627"/>
            <a:ext cx="8078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u="sng" dirty="0" smtClean="0">
                <a:latin typeface="Arial" charset="0"/>
                <a:ea typeface="Arial" charset="0"/>
                <a:cs typeface="Arial" charset="0"/>
              </a:rPr>
              <a:t>Предлагаемые изменения СПИК </a:t>
            </a:r>
            <a:endParaRPr lang="en-US" b="1" u="sng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0223" y="1246829"/>
            <a:ext cx="6275468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ru-RU" sz="1400" b="1" dirty="0" smtClean="0">
                <a:solidFill>
                  <a:srgbClr val="002060"/>
                </a:solidFill>
                <a:latin typeface="Arial" charset="0"/>
                <a:ea typeface="Arial" charset="0"/>
                <a:cs typeface="Arial" charset="0"/>
              </a:rPr>
              <a:t>Необходимо перечислить все предлагаемые изменения в СПИК*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1400" dirty="0" smtClean="0">
                <a:solidFill>
                  <a:srgbClr val="002060"/>
                </a:solidFill>
                <a:latin typeface="Arial" charset="0"/>
                <a:ea typeface="Arial" charset="0"/>
                <a:cs typeface="Arial" charset="0"/>
              </a:rPr>
              <a:t> 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rgbClr val="002060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ru-RU" sz="1400" dirty="0" smtClean="0">
                <a:solidFill>
                  <a:srgbClr val="002060"/>
                </a:solidFill>
                <a:latin typeface="Arial" charset="0"/>
                <a:ea typeface="Arial" charset="0"/>
                <a:cs typeface="Arial" charset="0"/>
              </a:rPr>
              <a:t> 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rgbClr val="002060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endParaRPr lang="ru-RU" sz="1400" dirty="0" smtClean="0">
              <a:solidFill>
                <a:srgbClr val="002060"/>
              </a:solidFill>
              <a:latin typeface="Arial" charset="0"/>
              <a:ea typeface="Arial" charset="0"/>
              <a:cs typeface="Arial" charset="0"/>
            </a:endParaRP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rgbClr val="002060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endParaRPr lang="ru-RU" sz="1400" dirty="0" smtClean="0">
              <a:solidFill>
                <a:srgbClr val="002060"/>
              </a:solidFill>
              <a:latin typeface="Arial" charset="0"/>
              <a:ea typeface="Arial" charset="0"/>
              <a:cs typeface="Arial" charset="0"/>
            </a:endParaRP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rgbClr val="002060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endParaRPr lang="ru-RU" sz="1400" dirty="0" smtClean="0">
              <a:solidFill>
                <a:srgbClr val="002060"/>
              </a:solidFill>
              <a:latin typeface="Arial" charset="0"/>
              <a:ea typeface="Arial" charset="0"/>
              <a:cs typeface="Arial" charset="0"/>
            </a:endParaRP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rgbClr val="002060"/>
                </a:solidFill>
                <a:latin typeface="Arial" charset="0"/>
                <a:ea typeface="Arial" charset="0"/>
                <a:cs typeface="Arial" charset="0"/>
              </a:rPr>
              <a:t> </a:t>
            </a:r>
          </a:p>
        </p:txBody>
      </p:sp>
      <p:grpSp>
        <p:nvGrpSpPr>
          <p:cNvPr id="10" name="Группа 9"/>
          <p:cNvGrpSpPr/>
          <p:nvPr/>
        </p:nvGrpSpPr>
        <p:grpSpPr>
          <a:xfrm>
            <a:off x="7993436" y="165406"/>
            <a:ext cx="1800000" cy="867860"/>
            <a:chOff x="7424963" y="1833951"/>
            <a:chExt cx="1800000" cy="867860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7424963" y="1833951"/>
              <a:ext cx="1800000" cy="867860"/>
            </a:xfrm>
            <a:prstGeom prst="rect">
              <a:avLst/>
            </a:prstGeom>
            <a:noFill/>
            <a:ln w="28575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725094"/>
                </a:solidFill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7457866" y="1988228"/>
              <a:ext cx="1734193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ru-RU" sz="1400" b="1" dirty="0" smtClean="0">
                  <a:solidFill>
                    <a:srgbClr val="725094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ОБЯЗАТЕЛЬНЫЙ</a:t>
              </a:r>
            </a:p>
            <a:p>
              <a:pPr algn="ctr"/>
              <a:r>
                <a:rPr lang="ru-RU" sz="1400" b="1" dirty="0" smtClean="0">
                  <a:solidFill>
                    <a:srgbClr val="725094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СЛАЙД</a:t>
              </a:r>
              <a:endParaRPr lang="ru-RU" sz="1400" b="1" dirty="0">
                <a:solidFill>
                  <a:srgbClr val="725094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2" name="Группа 11"/>
          <p:cNvGrpSpPr/>
          <p:nvPr/>
        </p:nvGrpSpPr>
        <p:grpSpPr>
          <a:xfrm>
            <a:off x="6101300" y="165406"/>
            <a:ext cx="1832904" cy="867860"/>
            <a:chOff x="7408511" y="1833951"/>
            <a:chExt cx="1832904" cy="867860"/>
          </a:xfrm>
        </p:grpSpPr>
        <p:sp>
          <p:nvSpPr>
            <p:cNvPr id="13" name="Прямоугольник 12"/>
            <p:cNvSpPr/>
            <p:nvPr/>
          </p:nvSpPr>
          <p:spPr>
            <a:xfrm>
              <a:off x="7424963" y="1833951"/>
              <a:ext cx="1800000" cy="867860"/>
            </a:xfrm>
            <a:prstGeom prst="rect">
              <a:avLst/>
            </a:prstGeom>
            <a:noFill/>
            <a:ln w="28575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7408511" y="1921519"/>
              <a:ext cx="1832904" cy="73866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400" b="1" dirty="0" smtClean="0">
                  <a:solidFill>
                    <a:schemeClr val="bg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МОЖНО РАЗБИТЬ НА НЕСКОЛЬКО СЛАЙДОВ</a:t>
              </a:r>
              <a:endParaRPr lang="ru-RU" sz="1400" b="1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220223" y="5811104"/>
            <a:ext cx="627546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ru-RU" sz="1100" dirty="0" smtClean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*Для каждого отдельного изменения Инвестором предоставляется краткое обоснование. </a:t>
            </a:r>
            <a:r>
              <a:rPr lang="ru-RU" sz="1100" dirty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Необходимо указать пути решения </a:t>
            </a:r>
            <a:r>
              <a:rPr lang="ru-RU" sz="1100" dirty="0" smtClean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проблем, препятствующих реализации проекта. </a:t>
            </a:r>
          </a:p>
        </p:txBody>
      </p:sp>
    </p:spTree>
    <p:extLst>
      <p:ext uri="{BB962C8B-B14F-4D97-AF65-F5344CB8AC3E}">
        <p14:creationId xmlns:p14="http://schemas.microsoft.com/office/powerpoint/2010/main" val="807957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6855-BC5C-7C46-B323-1FEC923C7F94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58246" y="388206"/>
            <a:ext cx="68274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u="sng" dirty="0">
                <a:latin typeface="Arial" charset="0"/>
                <a:ea typeface="Arial" charset="0"/>
                <a:cs typeface="Arial" charset="0"/>
              </a:rPr>
              <a:t>Ц</a:t>
            </a:r>
            <a:r>
              <a:rPr lang="ru-RU" b="1" u="sng" dirty="0" smtClean="0">
                <a:latin typeface="Arial" charset="0"/>
                <a:ea typeface="Arial" charset="0"/>
                <a:cs typeface="Arial" charset="0"/>
              </a:rPr>
              <a:t>елевые показатели по проекту за срок СПИК </a:t>
            </a:r>
            <a:endParaRPr lang="en-US" b="1" u="sng" dirty="0">
              <a:latin typeface="Arial" charset="0"/>
              <a:ea typeface="Arial" charset="0"/>
              <a:cs typeface="Arial" charset="0"/>
            </a:endParaRPr>
          </a:p>
        </p:txBody>
      </p:sp>
      <p:graphicFrame>
        <p:nvGraphicFramePr>
          <p:cNvPr id="5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9201910"/>
              </p:ext>
            </p:extLst>
          </p:nvPr>
        </p:nvGraphicFramePr>
        <p:xfrm>
          <a:off x="358246" y="1033267"/>
          <a:ext cx="9031128" cy="3693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738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891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26463">
                  <a:extLst>
                    <a:ext uri="{9D8B030D-6E8A-4147-A177-3AD203B41FA5}">
                      <a16:colId xmlns:a16="http://schemas.microsoft.com/office/drawing/2014/main" val="2114040334"/>
                    </a:ext>
                  </a:extLst>
                </a:gridCol>
                <a:gridCol w="17416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25471">
                <a:tc>
                  <a:txBody>
                    <a:bodyPr/>
                    <a:lstStyle/>
                    <a:p>
                      <a:r>
                        <a:rPr lang="ru-RU" sz="1200" b="1" i="0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Наименование показателя</a:t>
                      </a:r>
                      <a:endParaRPr lang="en-US" sz="1200" b="1" i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i="0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Значение </a:t>
                      </a:r>
                    </a:p>
                    <a:p>
                      <a:pPr algn="ctr"/>
                      <a:r>
                        <a:rPr lang="ru-RU" sz="1200" b="1" i="0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«До изменений»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i="0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Значение </a:t>
                      </a:r>
                    </a:p>
                    <a:p>
                      <a:pPr algn="ctr"/>
                      <a:r>
                        <a:rPr lang="ru-RU" sz="1200" b="1" i="0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«После изменений»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i="0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Единицы измерения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5283">
                <a:tc>
                  <a:txBody>
                    <a:bodyPr/>
                    <a:lstStyle/>
                    <a:p>
                      <a:r>
                        <a:rPr lang="ru-RU" sz="1200" b="0" i="0" kern="12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Срок СПИК</a:t>
                      </a:r>
                      <a:endParaRPr lang="en-US" sz="1200" b="0" i="0" kern="1200" baseline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0" i="0" dirty="0"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лет</a:t>
                      </a:r>
                      <a:endParaRPr lang="en-US" sz="1200" b="0" i="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5283">
                <a:tc>
                  <a:txBody>
                    <a:bodyPr/>
                    <a:lstStyle/>
                    <a:p>
                      <a:r>
                        <a:rPr lang="ru-RU" sz="1200" b="0" i="0" dirty="0" smtClean="0"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Сумма инвестиций</a:t>
                      </a:r>
                      <a:endParaRPr lang="en-US" sz="1200" b="0" i="0" dirty="0"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b="0" i="0" dirty="0"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млн руб.</a:t>
                      </a:r>
                      <a:endParaRPr lang="en-US" sz="1200" b="0" i="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5283">
                <a:tc>
                  <a:txBody>
                    <a:bodyPr/>
                    <a:lstStyle/>
                    <a:p>
                      <a:r>
                        <a:rPr lang="ru-RU" sz="1200" b="0" i="0" dirty="0" smtClean="0"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Объем произведенной</a:t>
                      </a:r>
                      <a:r>
                        <a:rPr lang="ru-RU" sz="1200" b="0" i="0" baseline="0" dirty="0" smtClean="0"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 продукции</a:t>
                      </a:r>
                      <a:endParaRPr lang="en-US" sz="1200" b="0" i="0" dirty="0"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b="0" i="0" dirty="0"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млн руб.</a:t>
                      </a:r>
                      <a:endParaRPr lang="en-US" sz="1200" b="0" i="0" kern="12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5283">
                <a:tc>
                  <a:txBody>
                    <a:bodyPr/>
                    <a:lstStyle/>
                    <a:p>
                      <a:r>
                        <a:rPr lang="ru-RU" sz="1200" b="0" i="0" dirty="0" smtClean="0"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Объем реализованной</a:t>
                      </a:r>
                      <a:r>
                        <a:rPr lang="ru-RU" sz="1200" b="0" i="0" baseline="0" dirty="0" smtClean="0"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 продукции</a:t>
                      </a:r>
                      <a:endParaRPr lang="en-US" sz="1200" b="0" i="0" dirty="0"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b="0" i="0" dirty="0"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млн руб.</a:t>
                      </a:r>
                      <a:endParaRPr lang="en-US" sz="1200" b="0" i="0" kern="12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800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kern="12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Объем налоговых отчислений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b="0" i="0" dirty="0"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млн руб.</a:t>
                      </a:r>
                      <a:endParaRPr lang="en-US" sz="1200" b="0" i="0" kern="12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470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dirty="0" smtClean="0"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Новые</a:t>
                      </a:r>
                      <a:r>
                        <a:rPr lang="ru-RU" sz="1200" b="0" i="0" baseline="0" dirty="0" smtClean="0"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 рабочие места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b="0" i="0" dirty="0"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шт.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kern="12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31592960"/>
                  </a:ext>
                </a:extLst>
              </a:tr>
              <a:tr h="63658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baseline="0" dirty="0" smtClean="0"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Отношение недополученных доходов и расходов бюджетов к инвестициям в проект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b="0" i="0" dirty="0"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%</a:t>
                      </a:r>
                      <a:endParaRPr lang="en-US" sz="1200" b="0" i="0" kern="12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0999394"/>
                  </a:ext>
                </a:extLst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7993436" y="165406"/>
            <a:ext cx="1800000" cy="867860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725094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026339" y="319683"/>
            <a:ext cx="1734193" cy="52322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ru-RU" sz="1400" b="1" dirty="0" smtClean="0">
                <a:solidFill>
                  <a:srgbClr val="7250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ОБЯЗАТЕЛЬНЫЙ</a:t>
            </a:r>
          </a:p>
          <a:p>
            <a:pPr algn="ctr"/>
            <a:r>
              <a:rPr lang="ru-RU" sz="1400" b="1" dirty="0" smtClean="0">
                <a:solidFill>
                  <a:srgbClr val="7250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СЛАЙД</a:t>
            </a:r>
            <a:endParaRPr lang="ru-RU" sz="1400" b="1" dirty="0">
              <a:solidFill>
                <a:srgbClr val="72509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58246" y="5080644"/>
            <a:ext cx="926053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rgbClr val="002060"/>
                </a:solidFill>
                <a:latin typeface="Arial" charset="0"/>
                <a:ea typeface="Arial" charset="0"/>
                <a:cs typeface="Arial" charset="0"/>
              </a:rPr>
              <a:t>Необходимо указать вывод о том, что:</a:t>
            </a:r>
          </a:p>
          <a:p>
            <a:pPr algn="just">
              <a:spcAft>
                <a:spcPts val="1200"/>
              </a:spcAft>
            </a:pPr>
            <a:r>
              <a:rPr lang="ru-RU" sz="1400" i="1" dirty="0" smtClean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совокупный </a:t>
            </a:r>
            <a:r>
              <a:rPr lang="ru-RU" sz="1400" i="1" dirty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объем расходов и недополученных доходов бюджетов бюджетной системы </a:t>
            </a:r>
            <a:r>
              <a:rPr lang="ru-RU" sz="1400" i="1" dirty="0" smtClean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РФ, </a:t>
            </a:r>
            <a:r>
              <a:rPr lang="ru-RU" sz="1400" i="1" dirty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образующихся в связи с осуществлением мер стимулирования, предусмотренных </a:t>
            </a:r>
            <a:r>
              <a:rPr lang="ru-RU" sz="1400" i="1" dirty="0" smtClean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СПИК, </a:t>
            </a:r>
            <a:r>
              <a:rPr lang="ru-RU" sz="1400" i="1" u="sng" dirty="0" smtClean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превышает или не превышает</a:t>
            </a:r>
            <a:r>
              <a:rPr lang="ru-RU" sz="1400" i="1" dirty="0" smtClean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 объем </a:t>
            </a:r>
            <a:r>
              <a:rPr lang="ru-RU" sz="1400" i="1" dirty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инвестиций, запланированных в </a:t>
            </a:r>
            <a:r>
              <a:rPr lang="ru-RU" sz="1400" i="1" dirty="0" smtClean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рамках СПИК.</a:t>
            </a:r>
          </a:p>
        </p:txBody>
      </p:sp>
    </p:spTree>
    <p:extLst>
      <p:ext uri="{BB962C8B-B14F-4D97-AF65-F5344CB8AC3E}">
        <p14:creationId xmlns:p14="http://schemas.microsoft.com/office/powerpoint/2010/main" val="590737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6855-BC5C-7C46-B323-1FEC923C7F94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681038" y="2709081"/>
            <a:ext cx="8543925" cy="132556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800" b="1" u="sng" smtClean="0">
                <a:latin typeface="Arial" charset="0"/>
                <a:ea typeface="Arial" charset="0"/>
                <a:cs typeface="Arial" charset="0"/>
              </a:rPr>
              <a:t>Спасибо за внимание!</a:t>
            </a:r>
            <a:endParaRPr lang="ru-RU" sz="1800" b="1" u="sng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9139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5555</TotalTime>
  <Words>498</Words>
  <Application>Microsoft Office PowerPoint</Application>
  <PresentationFormat>Лист A4 (210x297 мм)</PresentationFormat>
  <Paragraphs>121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Семынин Александр Сергеевич</cp:lastModifiedBy>
  <cp:revision>410</cp:revision>
  <cp:lastPrinted>2026-06-23T14:42:57Z</cp:lastPrinted>
  <dcterms:created xsi:type="dcterms:W3CDTF">2015-09-16T06:22:33Z</dcterms:created>
  <dcterms:modified xsi:type="dcterms:W3CDTF">2026-06-24T07:54:11Z</dcterms:modified>
</cp:coreProperties>
</file>