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9"/>
  </p:notesMasterIdLst>
  <p:sldIdLst>
    <p:sldId id="292" r:id="rId2"/>
    <p:sldId id="288" r:id="rId3"/>
    <p:sldId id="307" r:id="rId4"/>
    <p:sldId id="306" r:id="rId5"/>
    <p:sldId id="305" r:id="rId6"/>
    <p:sldId id="295" r:id="rId7"/>
    <p:sldId id="301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7F7F7"/>
    <a:srgbClr val="EBDDF5"/>
    <a:srgbClr val="F8F7F7"/>
    <a:srgbClr val="F9F9F9"/>
    <a:srgbClr val="F2F2F2"/>
    <a:srgbClr val="E2CFF1"/>
    <a:srgbClr val="B482DA"/>
    <a:srgbClr val="725094"/>
    <a:srgbClr val="8649D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957" autoAdjust="0"/>
  </p:normalViewPr>
  <p:slideViewPr>
    <p:cSldViewPr snapToGrid="0" snapToObjects="1">
      <p:cViewPr varScale="1">
        <p:scale>
          <a:sx n="105" d="100"/>
          <a:sy n="105" d="100"/>
        </p:scale>
        <p:origin x="120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A723F-4A47-9F47-A391-A1142448588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D908E-0CE7-BC45-B07B-542B99614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979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460067"/>
            <a:ext cx="9906000" cy="397933"/>
          </a:xfrm>
          <a:prstGeom prst="rect">
            <a:avLst/>
          </a:prstGeom>
          <a:solidFill>
            <a:srgbClr val="725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460066"/>
            <a:ext cx="222885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460066"/>
            <a:ext cx="334327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460066"/>
            <a:ext cx="22288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-4455" y="2292857"/>
            <a:ext cx="5940000" cy="1507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06" y="2462134"/>
            <a:ext cx="561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Наименование компании с указанием организационно-правовой формы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6" y="3311490"/>
            <a:ext cx="561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Название проекта</a:t>
            </a:r>
            <a:endParaRPr lang="en-US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455" y="4389028"/>
            <a:ext cx="2787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ФИО</a:t>
            </a:r>
          </a:p>
          <a:p>
            <a:r>
              <a:rPr lang="ru-RU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Должность докладчика</a:t>
            </a:r>
            <a:endParaRPr lang="en-US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3384" y="628591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«__»________ 202_ г.</a:t>
            </a:r>
            <a:endParaRPr lang="en-US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288108" y="194456"/>
            <a:ext cx="2755204" cy="1120139"/>
            <a:chOff x="6398157" y="1833951"/>
            <a:chExt cx="3127769" cy="129001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398157" y="1833951"/>
              <a:ext cx="2826806" cy="1290014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725094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2719" y="1947571"/>
              <a:ext cx="2993207" cy="10988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ДАННЫЙ СЛАЙД </a:t>
              </a:r>
            </a:p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ОФОРМЛЯЕТСЯ </a:t>
              </a:r>
            </a:p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ФИРМЕННОМ СТИЛЕ </a:t>
              </a:r>
            </a:p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ИНВЕСТОРА </a:t>
              </a:r>
              <a:endParaRPr lang="ru-RU" sz="1400" b="1" dirty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19587" y="480513"/>
            <a:ext cx="217027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Логотип Инвестора</a:t>
            </a:r>
          </a:p>
          <a:p>
            <a:endParaRPr lang="en-US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4455" y="3838704"/>
            <a:ext cx="561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№ и дата заключения СПИК</a:t>
            </a:r>
            <a:endParaRPr lang="en-US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223" y="396627"/>
            <a:ext cx="8078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Информация о проекте</a:t>
            </a:r>
            <a:endParaRPr lang="en-US" b="1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247" y="1108806"/>
            <a:ext cx="92370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Название проекта:</a:t>
            </a:r>
          </a:p>
          <a:p>
            <a:endParaRPr lang="en-US" sz="1400" b="1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Инвестор:</a:t>
            </a:r>
          </a:p>
          <a:p>
            <a:endParaRPr lang="en-US" sz="1400" b="1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Привлеченные лица </a:t>
            </a:r>
            <a:r>
              <a:rPr lang="ru-RU" sz="1400" b="1" i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(для участников СПИК 1.0, при наличии)</a:t>
            </a:r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endParaRPr lang="en-US" sz="1400" b="1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Современная технология </a:t>
            </a:r>
            <a:r>
              <a:rPr lang="ru-RU" sz="1400" b="1" i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(обязательно для участников СПИК 2.0)</a:t>
            </a:r>
            <a:endParaRPr lang="en-US" sz="1400" b="1" i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Срок 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СПИК</a:t>
            </a:r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ru-RU" sz="1400" b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Объем 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инвестиций</a:t>
            </a:r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endParaRPr lang="en-US" sz="1400" b="1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Продукция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, производимая в рамках проекта</a:t>
            </a:r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ru-RU" sz="1400" b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ru-RU" sz="1400" b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Субъект РФ*, сторона СПИК (для участников СПИК 2.0 – обязательно, для участников СПИК 1.0 – при наличии):</a:t>
            </a:r>
          </a:p>
          <a:p>
            <a:endParaRPr lang="ru-RU" sz="1400" b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Муниципальное образование, сторона СПИК (для участников СПИК 2.0 – обязательно, для участников СПИК 1.0 – при наличии):</a:t>
            </a:r>
          </a:p>
          <a:p>
            <a:endParaRPr lang="ru-RU" sz="1400" b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ru-RU" sz="1400" b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20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* В случае, если субъект РФ не является стороной СПИК (для участников СПИК 1.0) указывается территория реализации проекта (возможно указать несколько субъектов РФ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ru-RU" sz="120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993436" y="165406"/>
            <a:ext cx="1800000" cy="867860"/>
            <a:chOff x="7424963" y="1833951"/>
            <a:chExt cx="1800000" cy="86786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424963" y="1833951"/>
              <a:ext cx="1800000" cy="867860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725094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57866" y="1988228"/>
              <a:ext cx="173419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ОБЯЗАТЕЛЬНЫЙ</a:t>
              </a:r>
            </a:p>
            <a:p>
              <a:pPr algn="ctr"/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СЛАЙД</a:t>
              </a:r>
              <a:endParaRPr lang="ru-RU" sz="1400" b="1" dirty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83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223" y="396627"/>
            <a:ext cx="8078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Информация о ходе реализации проекта (1/2)</a:t>
            </a:r>
            <a:endParaRPr lang="ru-RU" b="1" u="sng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993436" y="165406"/>
            <a:ext cx="1800000" cy="867860"/>
            <a:chOff x="7424963" y="1833951"/>
            <a:chExt cx="1800000" cy="86786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424963" y="1833951"/>
              <a:ext cx="1800000" cy="867860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725094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57866" y="1988228"/>
              <a:ext cx="173419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ОБЯЗАТЕЛЬНЫЙ</a:t>
              </a:r>
            </a:p>
            <a:p>
              <a:pPr algn="ctr"/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СЛАЙД</a:t>
              </a:r>
              <a:endParaRPr lang="ru-RU" sz="1400" b="1" dirty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096113" y="165206"/>
            <a:ext cx="1832904" cy="867860"/>
            <a:chOff x="7424963" y="1833951"/>
            <a:chExt cx="1832904" cy="86786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424963" y="1833951"/>
              <a:ext cx="1800000" cy="86786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24963" y="1937637"/>
              <a:ext cx="1832904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МОЖНО РАЗБИТЬ НА НЕСКОЛЬКО СЛАЙДОВ</a:t>
              </a:r>
              <a:endParaRPr lang="ru-RU" sz="1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0222" y="1422458"/>
            <a:ext cx="94632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Указывается </a:t>
            </a: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информация о том, </a:t>
            </a: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что именно сделано за период </a:t>
            </a:r>
            <a:endParaRPr lang="ru-RU" sz="1400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ru-RU" sz="1400" i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sz="1400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например, введен завод / новая производственная линия в эксплуатацию и др.)</a:t>
            </a: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ru-RU" sz="1400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А именно, указывается исполнение: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Плана-графика </a:t>
            </a: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реализации проекта </a:t>
            </a:r>
            <a:r>
              <a:rPr lang="ru-RU" sz="1400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(возможно указывать выполненные мероприятия </a:t>
            </a:r>
            <a:r>
              <a:rPr lang="ru-RU" sz="1400" i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укрупненно);</a:t>
            </a:r>
            <a:endParaRPr lang="ru-RU" sz="1400" i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Графика осуществления </a:t>
            </a: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производственных и технологических </a:t>
            </a: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операций;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Дорожной </a:t>
            </a: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карты по разработке и внедрению или внедрению технологии </a:t>
            </a:r>
            <a:r>
              <a:rPr lang="ru-RU" sz="1400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sz="1400" i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для участников </a:t>
            </a:r>
            <a:r>
              <a:rPr lang="ru-RU" sz="1400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СПИК 2.0)</a:t>
            </a:r>
            <a:endParaRPr lang="ru-RU" sz="1400" i="1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Иные обязательствах </a:t>
            </a: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по СПИК, которые не измеримы в денежном / натуральном выражении, но отражают конкретные </a:t>
            </a: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стадии </a:t>
            </a: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реализации </a:t>
            </a: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проекта;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ru-RU" sz="1400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ru-RU" sz="1400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9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223" y="396627"/>
            <a:ext cx="8078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Информация о ходе реализации проекта (2/2)</a:t>
            </a:r>
            <a:endParaRPr lang="ru-RU" b="1" u="sng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993436" y="165406"/>
            <a:ext cx="1800000" cy="867860"/>
            <a:chOff x="7424963" y="1833951"/>
            <a:chExt cx="1800000" cy="86786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424963" y="1833951"/>
              <a:ext cx="1800000" cy="867860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725094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57866" y="1988228"/>
              <a:ext cx="173419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ОБЯЗАТЕЛЬНЫЙ</a:t>
              </a:r>
            </a:p>
            <a:p>
              <a:pPr algn="ctr"/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СЛАЙД</a:t>
              </a:r>
              <a:endParaRPr lang="ru-RU" sz="1400" b="1" dirty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096113" y="165206"/>
            <a:ext cx="1832904" cy="867860"/>
            <a:chOff x="7424963" y="1833951"/>
            <a:chExt cx="1832904" cy="86786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424963" y="1833951"/>
              <a:ext cx="1800000" cy="86786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24963" y="1937637"/>
              <a:ext cx="1832904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МОЖНО РАЗБИТЬ НА НЕСКОЛЬКО СЛАЙДОВ</a:t>
              </a:r>
              <a:endParaRPr lang="ru-RU" sz="1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0223" y="5840548"/>
            <a:ext cx="91461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* Нарастающим 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итогом по состоянию на дату подачи заявления о внесении изменений в 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СПИК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**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Е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диница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измерения указывается в зависимости от промышленной продукции, производимой в рамках СПИК, например, штуки, единицы, тонны, упаковки и др.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6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04180"/>
              </p:ext>
            </p:extLst>
          </p:nvPr>
        </p:nvGraphicFramePr>
        <p:xfrm>
          <a:off x="220224" y="970638"/>
          <a:ext cx="9169152" cy="47830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2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926">
                  <a:extLst>
                    <a:ext uri="{9D8B030D-6E8A-4147-A177-3AD203B41FA5}">
                      <a16:colId xmlns:a16="http://schemas.microsoft.com/office/drawing/2014/main" val="272136535"/>
                    </a:ext>
                  </a:extLst>
                </a:gridCol>
                <a:gridCol w="1777925">
                  <a:extLst>
                    <a:ext uri="{9D8B030D-6E8A-4147-A177-3AD203B41FA5}">
                      <a16:colId xmlns:a16="http://schemas.microsoft.com/office/drawing/2014/main" val="1416332793"/>
                    </a:ext>
                  </a:extLst>
                </a:gridCol>
                <a:gridCol w="1475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706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Наименование показателя*</a:t>
                      </a:r>
                      <a:endParaRPr lang="en-US" sz="12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Ед.</a:t>
                      </a:r>
                    </a:p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изм.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Процент выполнения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вложенных инвестиций</a:t>
                      </a:r>
                      <a:endParaRPr lang="en-US" sz="1200" b="0" i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произведенной продукции</a:t>
                      </a:r>
                      <a:endParaRPr lang="en-US" sz="1200" b="0" i="0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en-US" sz="1200" b="0" i="0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произведенной продукции</a:t>
                      </a:r>
                      <a:r>
                        <a:rPr lang="en-US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</a:br>
                      <a:r>
                        <a:rPr lang="ru-RU" sz="1200" b="0" i="1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(в натуральном выражении)</a:t>
                      </a:r>
                      <a:endParaRPr lang="en-US" sz="1200" b="0" i="1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шт</a:t>
                      </a: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**</a:t>
                      </a:r>
                      <a:endParaRPr lang="en-US" sz="1200" b="0" i="0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7006262"/>
                  </a:ext>
                </a:extLst>
              </a:tr>
              <a:tr h="303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реализованной продукции</a:t>
                      </a:r>
                      <a:endParaRPr lang="en-US" sz="1200" b="0" i="1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en-US" sz="1200" b="0" i="0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0432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реализованной продукции</a:t>
                      </a:r>
                      <a:endParaRPr lang="en-US" sz="1200" b="0" i="1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(в натуральном выражении)</a:t>
                      </a:r>
                      <a:endParaRPr lang="en-US" sz="1200" b="0" i="1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шт</a:t>
                      </a: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**</a:t>
                      </a:r>
                      <a:endParaRPr lang="en-US" sz="1200" b="0" i="0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01344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налоговых обязательств</a:t>
                      </a:r>
                      <a:endParaRPr lang="en-US" sz="1200" b="0" i="1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en-US" sz="1200" b="0" i="0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Количество созданных рабочих мест</a:t>
                      </a:r>
                      <a:endParaRPr lang="en-US" sz="1200" b="0" i="1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шт.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Полученные меры поддержки</a:t>
                      </a:r>
                    </a:p>
                    <a:p>
                      <a:r>
                        <a:rPr lang="ru-RU" sz="1200" b="0" i="1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(налоговые льготы, субсидии</a:t>
                      </a:r>
                      <a:r>
                        <a:rPr lang="ru-RU" sz="1200" b="0" i="1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и т.д.)</a:t>
                      </a:r>
                      <a:endParaRPr lang="en-US" sz="1200" b="0" i="1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en-US" sz="1200" b="0" i="0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7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Отношение недополученных доходов</a:t>
                      </a:r>
                      <a:r>
                        <a:rPr lang="ru-RU" sz="12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расходов бюджетов к инвестициям в проект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(указывается соотношение инвестиций за весь срок действия СПИК и объема полученных льгот на дату подачи заявления)</a:t>
                      </a:r>
                      <a:endParaRPr lang="ru-RU" sz="1200" b="0" i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%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4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223" y="396627"/>
            <a:ext cx="8078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Предлагаемые изменения СПИК </a:t>
            </a:r>
            <a:endParaRPr lang="en-US" b="1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223" y="1246829"/>
            <a:ext cx="62754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Необходимо перечислить все предлагаемые изменения в СПИК*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ru-RU" sz="1400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ru-RU" sz="1400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ru-RU" sz="1400" dirty="0" smtClean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7993436" y="165406"/>
            <a:ext cx="1800000" cy="867860"/>
            <a:chOff x="7424963" y="1833951"/>
            <a:chExt cx="1800000" cy="86786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424963" y="1833951"/>
              <a:ext cx="1800000" cy="867860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725094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57866" y="1988228"/>
              <a:ext cx="173419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ОБЯЗАТЕЛЬНЫЙ</a:t>
              </a:r>
            </a:p>
            <a:p>
              <a:pPr algn="ctr"/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СЛАЙД</a:t>
              </a:r>
              <a:endParaRPr lang="ru-RU" sz="1400" b="1" dirty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101300" y="165406"/>
            <a:ext cx="1832904" cy="867860"/>
            <a:chOff x="7408511" y="1833951"/>
            <a:chExt cx="1832904" cy="86786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424963" y="1833951"/>
              <a:ext cx="1800000" cy="86786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08511" y="1921519"/>
              <a:ext cx="1832904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МОЖНО РАЗБИТЬ НА НЕСКОЛЬКО СЛАЙДОВ</a:t>
              </a:r>
              <a:endParaRPr lang="ru-RU" sz="1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0223" y="5811104"/>
            <a:ext cx="6275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*Для каждого отдельного изменения Инвестором предоставляется краткое обоснование.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Необходимо указать пути решения 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проблем, препятствующих реализации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80795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8246" y="388206"/>
            <a:ext cx="682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Arial" charset="0"/>
                <a:ea typeface="Arial" charset="0"/>
                <a:cs typeface="Arial" charset="0"/>
              </a:rPr>
              <a:t>Ц</a:t>
            </a:r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елевые показатели по проекту за срок СПИК </a:t>
            </a:r>
            <a:endParaRPr lang="en-US" b="1" u="sng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01910"/>
              </p:ext>
            </p:extLst>
          </p:nvPr>
        </p:nvGraphicFramePr>
        <p:xfrm>
          <a:off x="358246" y="1033267"/>
          <a:ext cx="9031128" cy="369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463">
                  <a:extLst>
                    <a:ext uri="{9D8B030D-6E8A-4147-A177-3AD203B41FA5}">
                      <a16:colId xmlns:a16="http://schemas.microsoft.com/office/drawing/2014/main" val="2114040334"/>
                    </a:ext>
                  </a:extLst>
                </a:gridCol>
                <a:gridCol w="174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5471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en-US" sz="12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Значение </a:t>
                      </a:r>
                    </a:p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«До изменений»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Значение </a:t>
                      </a:r>
                    </a:p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«После изменений»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Единицы измерения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83">
                <a:tc>
                  <a:txBody>
                    <a:bodyPr/>
                    <a:lstStyle/>
                    <a:p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Срок СПИК</a:t>
                      </a: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лет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283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Сумма инвестиций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283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произведенной</a:t>
                      </a:r>
                      <a: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продукции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283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реализованной</a:t>
                      </a:r>
                      <a: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продукции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0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Объем налоговых отчислений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Новые</a:t>
                      </a:r>
                      <a: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рабочие места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шт.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592960"/>
                  </a:ext>
                </a:extLst>
              </a:tr>
              <a:tr h="63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Отношение недополученных доходов и расходов бюджетов к инвестициям в проект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%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099939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993436" y="165406"/>
            <a:ext cx="1800000" cy="86786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2509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339" y="319683"/>
            <a:ext cx="17341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</a:t>
            </a:r>
          </a:p>
          <a:p>
            <a:pPr algn="ctr"/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</a:t>
            </a:r>
            <a:endParaRPr lang="ru-RU" sz="1400" b="1" dirty="0">
              <a:solidFill>
                <a:srgbClr val="7250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246" y="5080644"/>
            <a:ext cx="95652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Необходимо указать вывод о том, что:</a:t>
            </a:r>
          </a:p>
          <a:p>
            <a:pPr>
              <a:spcAft>
                <a:spcPts val="1200"/>
              </a:spcAft>
            </a:pPr>
            <a:r>
              <a:rPr lang="ru-RU" sz="1400" i="1" u="sng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п</a:t>
            </a:r>
            <a:r>
              <a:rPr lang="ru-RU" sz="1400" i="1" u="sng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ревышает или </a:t>
            </a:r>
            <a:r>
              <a:rPr lang="ru-RU" sz="1400" i="1" u="sng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не превышает совокупный объем расходов и недополученных доходов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бюджетов бюджетной системы Российской Федерации, образующихся в связи с осуществлением мер стимулирования, предусмотренных 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СПИК, </a:t>
            </a:r>
            <a:r>
              <a:rPr lang="ru-RU" sz="1400" i="1" u="sng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объем </a:t>
            </a:r>
            <a:r>
              <a:rPr lang="ru-RU" sz="1400" i="1" u="sng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инвестиций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запланированных в соответствии со СПИК</a:t>
            </a:r>
            <a:endParaRPr lang="ru-RU" sz="1400" i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1038" y="2709081"/>
            <a:ext cx="854392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u="sng" smtClean="0">
                <a:latin typeface="Arial" charset="0"/>
                <a:ea typeface="Arial" charset="0"/>
                <a:cs typeface="Arial" charset="0"/>
              </a:rPr>
              <a:t>Спасибо за внимание!</a:t>
            </a:r>
            <a:endParaRPr lang="ru-RU" sz="1800" b="1" u="sng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13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5540</TotalTime>
  <Words>574</Words>
  <Application>Microsoft Office PowerPoint</Application>
  <PresentationFormat>Лист A4 (210x297 мм)</PresentationFormat>
  <Paragraphs>127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Губерман Михаил Александрович</cp:lastModifiedBy>
  <cp:revision>401</cp:revision>
  <cp:lastPrinted>2016-03-22T06:32:28Z</cp:lastPrinted>
  <dcterms:created xsi:type="dcterms:W3CDTF">2015-09-16T06:22:33Z</dcterms:created>
  <dcterms:modified xsi:type="dcterms:W3CDTF">2023-03-14T15:40:21Z</dcterms:modified>
</cp:coreProperties>
</file>